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4075" r:id="rId2"/>
  </p:sldMasterIdLst>
  <p:notesMasterIdLst>
    <p:notesMasterId r:id="rId60"/>
  </p:notesMasterIdLst>
  <p:sldIdLst>
    <p:sldId id="404" r:id="rId3"/>
    <p:sldId id="414" r:id="rId4"/>
    <p:sldId id="258" r:id="rId5"/>
    <p:sldId id="351" r:id="rId6"/>
    <p:sldId id="405" r:id="rId7"/>
    <p:sldId id="362" r:id="rId8"/>
    <p:sldId id="364" r:id="rId9"/>
    <p:sldId id="406" r:id="rId10"/>
    <p:sldId id="365" r:id="rId11"/>
    <p:sldId id="408" r:id="rId12"/>
    <p:sldId id="427" r:id="rId13"/>
    <p:sldId id="407" r:id="rId14"/>
    <p:sldId id="367" r:id="rId15"/>
    <p:sldId id="371" r:id="rId16"/>
    <p:sldId id="372" r:id="rId17"/>
    <p:sldId id="374" r:id="rId18"/>
    <p:sldId id="375" r:id="rId19"/>
    <p:sldId id="376" r:id="rId20"/>
    <p:sldId id="377" r:id="rId21"/>
    <p:sldId id="416" r:id="rId22"/>
    <p:sldId id="378" r:id="rId23"/>
    <p:sldId id="421" r:id="rId24"/>
    <p:sldId id="425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8" r:id="rId33"/>
    <p:sldId id="410" r:id="rId34"/>
    <p:sldId id="389" r:id="rId35"/>
    <p:sldId id="418" r:id="rId36"/>
    <p:sldId id="390" r:id="rId37"/>
    <p:sldId id="391" r:id="rId38"/>
    <p:sldId id="392" r:id="rId39"/>
    <p:sldId id="393" r:id="rId40"/>
    <p:sldId id="394" r:id="rId41"/>
    <p:sldId id="395" r:id="rId42"/>
    <p:sldId id="412" r:id="rId43"/>
    <p:sldId id="396" r:id="rId44"/>
    <p:sldId id="397" r:id="rId45"/>
    <p:sldId id="399" r:id="rId46"/>
    <p:sldId id="420" r:id="rId47"/>
    <p:sldId id="422" r:id="rId48"/>
    <p:sldId id="426" r:id="rId49"/>
    <p:sldId id="423" r:id="rId50"/>
    <p:sldId id="428" r:id="rId51"/>
    <p:sldId id="429" r:id="rId52"/>
    <p:sldId id="332" r:id="rId53"/>
    <p:sldId id="353" r:id="rId54"/>
    <p:sldId id="354" r:id="rId55"/>
    <p:sldId id="356" r:id="rId56"/>
    <p:sldId id="357" r:id="rId57"/>
    <p:sldId id="358" r:id="rId58"/>
    <p:sldId id="424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FF0000"/>
    <a:srgbClr val="6666CC"/>
    <a:srgbClr val="3333CC"/>
    <a:srgbClr val="333399"/>
    <a:srgbClr val="14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4" d="100"/>
          <a:sy n="64" d="100"/>
        </p:scale>
        <p:origin x="54" y="633"/>
      </p:cViewPr>
      <p:guideLst>
        <p:guide orient="horz" pos="799"/>
        <p:guide pos="288"/>
      </p:guideLst>
    </p:cSldViewPr>
  </p:slideViewPr>
  <p:outlineViewPr>
    <p:cViewPr>
      <p:scale>
        <a:sx n="33" d="100"/>
        <a:sy n="33" d="100"/>
      </p:scale>
      <p:origin x="336" y="167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9CDF83-A749-4F87-A001-CC9EB2380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7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Geneva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pitchFamily="-106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pitchFamily="-106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50F00FC-D0DA-47E8-9479-314791FA546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smtClean="0">
                <a:solidFill>
                  <a:schemeClr val="bg1"/>
                </a:solidFill>
                <a:latin typeface="Arial" charset="0"/>
              </a:rPr>
              <a:t>Chapter 1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 lIns="91440"/>
          <a:lstStyle>
            <a:lvl1pPr>
              <a:defRPr sz="360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40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1BFE-D133-4B3A-A348-9EC54EFAB9B9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9869-5CE4-4277-9BFF-BA534A02CA0A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918C-B33B-466D-A784-DD53E5EB498F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7D7E-9529-470E-9456-3960CFD4AE8B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6EB8-0334-4544-A0B9-70B961B18A49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977-B219-49AE-8B38-5685D47ACF91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4E94-8A7E-4A68-9582-13394C7B13F4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32DF-96AA-4345-BB3F-BC3045615781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3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AD09-0AA5-42C9-81E5-3FA89112625D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4D95-94A7-4070-82F9-5D1D12A2D1EC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02B4-52CD-403B-BE56-607DEFA164F9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1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9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95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152400" y="6553200"/>
            <a:ext cx="1800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© 2017 Pearson Education, Inc.</a:t>
            </a:r>
            <a:endParaRPr lang="en-US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Geneva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41F2-417B-4522-8FBA-97D260DF2BF9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7A04-A35C-44A2-B2F2-2FA8A583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vquC4tCP4" TargetMode="External"/><Relationship Id="rId2" Type="http://schemas.openxmlformats.org/officeDocument/2006/relationships/hyperlink" Target="https://www.youtube.com/watch?v=z0187f8gqfU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eJXL0IrbtqE" TargetMode="External"/><Relationship Id="rId4" Type="http://schemas.openxmlformats.org/officeDocument/2006/relationships/hyperlink" Target="https://www.youtube.com/watch?v=4SK4IlQjZZ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/>
        </p:nvSpPr>
        <p:spPr bwMode="auto">
          <a:xfrm>
            <a:off x="4633913" y="2105025"/>
            <a:ext cx="45196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b="1">
                <a:latin typeface="Arial" pitchFamily="34" charset="0"/>
                <a:cs typeface="MS PGothic" pitchFamily="34" charset="-128"/>
              </a:rPr>
              <a:t>Chapter 5</a:t>
            </a:r>
            <a:br>
              <a:rPr lang="en-US" altLang="en-US" sz="3400" b="1">
                <a:latin typeface="Arial" pitchFamily="34" charset="0"/>
                <a:cs typeface="MS PGothic" pitchFamily="34" charset="-128"/>
              </a:rPr>
            </a:br>
            <a:r>
              <a:rPr lang="en-US" altLang="en-US" sz="3400" b="1">
                <a:latin typeface="Arial" pitchFamily="34" charset="0"/>
                <a:cs typeface="MS PGothic" pitchFamily="34" charset="-128"/>
              </a:rPr>
              <a:t/>
            </a:r>
            <a:br>
              <a:rPr lang="en-US" altLang="en-US" sz="3400" b="1">
                <a:latin typeface="Arial" pitchFamily="34" charset="0"/>
                <a:cs typeface="MS PGothic" pitchFamily="34" charset="-128"/>
              </a:rPr>
            </a:br>
            <a:r>
              <a:rPr lang="en-US" altLang="en-US" sz="3400" b="1">
                <a:latin typeface="Arial" pitchFamily="34" charset="0"/>
                <a:cs typeface="MS PGothic" pitchFamily="34" charset="-128"/>
              </a:rPr>
              <a:t>Chemical Reactions</a:t>
            </a: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7850"/>
            <a:ext cx="445452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5600" y="762000"/>
            <a:ext cx="8396288" cy="2240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/>
              <a:t>Some reactions need a little “push” to get started.</a:t>
            </a:r>
          </a:p>
          <a:p>
            <a:pPr>
              <a:spcAft>
                <a:spcPts val="600"/>
              </a:spcAft>
            </a:pPr>
            <a:endParaRPr lang="en-US" altLang="en-US" sz="2400" dirty="0" smtClean="0"/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The energy necessary to align the reactant molecules and cause them to collide with enough force to react is the </a:t>
            </a:r>
            <a:r>
              <a:rPr lang="en-US" altLang="en-US" sz="2400" b="1" dirty="0" smtClean="0"/>
              <a:t>activation energy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"/>
          <a:stretch>
            <a:fillRect/>
          </a:stretch>
        </p:blipFill>
        <p:spPr bwMode="auto">
          <a:xfrm>
            <a:off x="152400" y="3002613"/>
            <a:ext cx="8763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062103"/>
          </a:xfrm>
        </p:spPr>
        <p:txBody>
          <a:bodyPr/>
          <a:lstStyle/>
          <a:p>
            <a:r>
              <a:rPr lang="en-US" dirty="0" smtClean="0"/>
              <a:t>In your own words, explain the difference between endothermic and exothermic reactions. What is the difference in their energy diagrams?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6713" y="685800"/>
            <a:ext cx="8396287" cy="3850285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altLang="en-US" sz="2400" b="1" dirty="0" smtClean="0"/>
              <a:t>Calorimetry: An Application of Thermodynamics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/>
              <a:t>A </a:t>
            </a:r>
            <a:r>
              <a:rPr lang="en-US" altLang="en-US" sz="2000" b="1" dirty="0" smtClean="0"/>
              <a:t>calorimeter</a:t>
            </a:r>
            <a:r>
              <a:rPr lang="en-US" altLang="en-US" sz="2000" dirty="0" smtClean="0"/>
              <a:t> measures the amount of energy in food by burning the food in the presence of oxygen. This is a </a:t>
            </a:r>
            <a:r>
              <a:rPr lang="en-US" altLang="en-US" sz="2000" b="1" dirty="0" smtClean="0"/>
              <a:t>combustion reaction</a:t>
            </a:r>
            <a:r>
              <a:rPr lang="en-US" altLang="en-US" sz="20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 smtClean="0"/>
              <a:t>The food is placed inside a closed container surrounded by water and burned.</a:t>
            </a:r>
          </a:p>
          <a:p>
            <a:pPr lvl="1">
              <a:spcAft>
                <a:spcPts val="600"/>
              </a:spcAft>
            </a:pPr>
            <a:r>
              <a:rPr lang="en-US" altLang="en-US" sz="1600" dirty="0" smtClean="0"/>
              <a:t>The change in the temperature of the water is directly related to the amount of energy released.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/>
              <a:t>The energy is commonly reported in units of nutritional Calories or kilojoules.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/>
              <a:t>Remember that a nutritional Calorie (Cal) is an energy unit equal to 1000 calories (</a:t>
            </a:r>
            <a:r>
              <a:rPr lang="en-US" altLang="en-US" sz="2000" dirty="0" err="1" smtClean="0"/>
              <a:t>cal</a:t>
            </a:r>
            <a:r>
              <a:rPr lang="en-US" altLang="en-US" sz="2000" dirty="0" smtClean="0"/>
              <a:t>).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4267200" y="4127347"/>
            <a:ext cx="3429000" cy="269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52400" y="568325"/>
            <a:ext cx="5029200" cy="341632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 smtClean="0">
                <a:ea typeface="ＭＳ Ｐゴシック" charset="-128"/>
                <a:cs typeface="ＭＳ Ｐゴシック" charset="-128"/>
              </a:rPr>
              <a:t>Energy Content in Food</a:t>
            </a: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 smtClean="0">
                <a:ea typeface="ＭＳ Ｐゴシック" charset="-128"/>
                <a:cs typeface="ＭＳ Ｐゴシック" charset="-128"/>
              </a:rPr>
              <a:t>We talk about </a:t>
            </a:r>
            <a:r>
              <a:rPr lang="en-US" altLang="en-US" sz="2000" i="1" dirty="0" smtClean="0">
                <a:ea typeface="ＭＳ Ｐゴシック" charset="-128"/>
                <a:cs typeface="ＭＳ Ｐゴシック" charset="-128"/>
              </a:rPr>
              <a:t>burning</a:t>
            </a:r>
            <a:r>
              <a:rPr lang="en-US" altLang="en-US" sz="2000" dirty="0" smtClean="0">
                <a:ea typeface="ＭＳ Ｐゴシック" charset="-128"/>
                <a:cs typeface="ＭＳ Ｐゴシック" charset="-128"/>
              </a:rPr>
              <a:t> Calories.</a:t>
            </a:r>
          </a:p>
          <a:p>
            <a:pPr>
              <a:defRPr/>
            </a:pPr>
            <a:r>
              <a:rPr lang="en-US" altLang="en-US" sz="2000" dirty="0" smtClean="0">
                <a:ea typeface="ＭＳ Ｐゴシック" charset="-128"/>
                <a:cs typeface="ＭＳ Ｐゴシック" charset="-128"/>
              </a:rPr>
              <a:t>Outside the body or inside the body, when oxygen reacts with molecules producing carbon dioxide, water, and energy, the process that takes place is combustion.</a:t>
            </a:r>
          </a:p>
          <a:p>
            <a:pPr>
              <a:defRPr/>
            </a:pPr>
            <a:r>
              <a:rPr lang="en-US" altLang="en-US" sz="2000" dirty="0" smtClean="0">
                <a:ea typeface="ＭＳ Ｐゴシック" charset="-128"/>
                <a:cs typeface="ＭＳ Ｐゴシック" charset="-128"/>
              </a:rPr>
              <a:t>The food we eat contains different kinds of energy.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 bwMode="auto">
          <a:xfrm>
            <a:off x="5181600" y="26377"/>
            <a:ext cx="3741844" cy="385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>
            <a:fillRect/>
          </a:stretch>
        </p:blipFill>
        <p:spPr bwMode="auto">
          <a:xfrm>
            <a:off x="3276600" y="3940814"/>
            <a:ext cx="5818187" cy="28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1" y="864979"/>
            <a:ext cx="8534400" cy="2800767"/>
          </a:xfrm>
        </p:spPr>
        <p:txBody>
          <a:bodyPr/>
          <a:lstStyle/>
          <a:p>
            <a:r>
              <a:rPr lang="en-US" altLang="en-US" sz="2000" dirty="0" smtClean="0"/>
              <a:t>We can measure the </a:t>
            </a:r>
            <a:r>
              <a:rPr lang="en-US" altLang="en-US" sz="2000" b="1" dirty="0" smtClean="0"/>
              <a:t>rate of reaction</a:t>
            </a:r>
            <a:r>
              <a:rPr lang="en-US" altLang="en-US" sz="2000" dirty="0" smtClean="0"/>
              <a:t> by determining the amount of product formed (or reactant used up) in a certain period of time.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For a chemical reaction to occur, the molecules of the reactant(s) must collide with each other with enough energy and the proper orientation.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Any factor that affects the rate of collision or the energy available to the reaction affects the rate of the reaction.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>
            <a:fillRect/>
          </a:stretch>
        </p:blipFill>
        <p:spPr bwMode="auto">
          <a:xfrm>
            <a:off x="1371600" y="3774316"/>
            <a:ext cx="6400800" cy="27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75261" y="619003"/>
            <a:ext cx="8323262" cy="564462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Temperature</a:t>
            </a:r>
          </a:p>
          <a:p>
            <a:r>
              <a:rPr lang="en-US" altLang="en-US" sz="2400" dirty="0" smtClean="0"/>
              <a:t>Increasing temperature increases the kinetic energy (motion) of the reacting molecules.</a:t>
            </a:r>
          </a:p>
          <a:p>
            <a:pPr lvl="1"/>
            <a:r>
              <a:rPr lang="en-US" altLang="en-US" sz="2000" dirty="0" smtClean="0"/>
              <a:t>As a result, they collide with each other more often, causing more reactions to occur.</a:t>
            </a:r>
          </a:p>
          <a:p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800" b="1" dirty="0" smtClean="0"/>
              <a:t>Amount of Reactant</a:t>
            </a:r>
            <a:endParaRPr lang="en-US" altLang="en-US" sz="2800" dirty="0" smtClean="0"/>
          </a:p>
          <a:p>
            <a:r>
              <a:rPr lang="en-US" altLang="en-US" sz="2400" dirty="0" smtClean="0"/>
              <a:t>The rate of chemical reactions increases with the amount of reactants.</a:t>
            </a:r>
          </a:p>
          <a:p>
            <a:pPr lvl="1"/>
            <a:r>
              <a:rPr lang="en-US" altLang="en-US" sz="2000" dirty="0" smtClean="0"/>
              <a:t>More reactant availability allows molecules to collide with each other more often, causing more reactions to occur. </a:t>
            </a:r>
          </a:p>
          <a:p>
            <a:r>
              <a:rPr lang="en-US" altLang="en-US" sz="2400" dirty="0" smtClean="0"/>
              <a:t>As reactants are consumed and form products, chemical reactions slow down due to a decrease in the amount of reactants.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1769" y="685800"/>
            <a:ext cx="8780462" cy="554613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Presence of a Catalyst</a:t>
            </a:r>
            <a:endParaRPr lang="en-US" altLang="en-US" sz="2800" dirty="0" smtClean="0"/>
          </a:p>
          <a:p>
            <a:r>
              <a:rPr lang="en-US" altLang="en-US" sz="2400" dirty="0" smtClean="0"/>
              <a:t>A </a:t>
            </a:r>
            <a:r>
              <a:rPr lang="en-US" altLang="en-US" sz="2400" b="1" dirty="0" smtClean="0"/>
              <a:t>catalyst</a:t>
            </a:r>
            <a:r>
              <a:rPr lang="en-US" altLang="en-US" sz="2400" dirty="0" smtClean="0"/>
              <a:t> speeds up a reaction by </a:t>
            </a:r>
            <a:r>
              <a:rPr lang="en-US" altLang="en-US" sz="2400" i="1" dirty="0" smtClean="0"/>
              <a:t>lowering</a:t>
            </a:r>
            <a:r>
              <a:rPr lang="en-US" altLang="en-US" sz="2400" dirty="0" smtClean="0"/>
              <a:t> the activation energy.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 catalyst participates in a chemical reaction but remains unchanged and can be used again.</a:t>
            </a:r>
          </a:p>
          <a:p>
            <a:pPr lvl="1"/>
            <a:r>
              <a:rPr lang="en-US" altLang="en-US" sz="2000" dirty="0" smtClean="0"/>
              <a:t>A catalyst is neither a product nor a reactant.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Acids, bases, and metal ions often act as catalysts.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Many catalysts immobilize reactants near each other, increasing the likelihood of collision and therefore the rate of reaction.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3538" y="860425"/>
            <a:ext cx="8229600" cy="1704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Presence of a Catalyst</a:t>
            </a:r>
            <a:endParaRPr lang="en-US" altLang="en-US" sz="2800" dirty="0" smtClean="0"/>
          </a:p>
          <a:p>
            <a:r>
              <a:rPr lang="en-US" altLang="en-US" sz="2400" dirty="0" smtClean="0"/>
              <a:t>When hydrogen peroxide is put on a cut, oxygen gas is produced by the decomposition of hydrogen peroxide by an enzyme, </a:t>
            </a:r>
            <a:r>
              <a:rPr lang="en-US" altLang="en-US" sz="2400" b="1" dirty="0" smtClean="0"/>
              <a:t>catalase</a:t>
            </a:r>
            <a:r>
              <a:rPr lang="en-US" altLang="en-US" sz="2400" dirty="0" smtClean="0"/>
              <a:t>, found in the blood.</a:t>
            </a: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515938" y="31194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en-US" altLang="en-US" sz="2400"/>
              <a:t>2H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2</a:t>
            </a:r>
            <a:r>
              <a:rPr lang="en-US" altLang="en-US" sz="2400" i="1"/>
              <a:t>(l</a:t>
            </a:r>
            <a:r>
              <a:rPr lang="en-US" altLang="en-US" sz="2400"/>
              <a:t>)    </a:t>
            </a:r>
            <a:r>
              <a:rPr lang="en-US" altLang="en-US" sz="2400">
                <a:latin typeface="Cambria Math" pitchFamily="18" charset="0"/>
              </a:rPr>
              <a:t>→   </a:t>
            </a:r>
            <a:r>
              <a:rPr lang="en-US" altLang="en-US" sz="2400"/>
              <a:t>2H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 + O</a:t>
            </a:r>
            <a:r>
              <a:rPr lang="en-US" altLang="en-US" sz="2400" baseline="-25000"/>
              <a:t>2</a:t>
            </a:r>
            <a:r>
              <a:rPr lang="en-US" altLang="en-US" sz="2400"/>
              <a:t>(</a:t>
            </a:r>
            <a:r>
              <a:rPr lang="en-US" altLang="en-US" sz="2400" i="1"/>
              <a:t>g</a:t>
            </a:r>
            <a:r>
              <a:rPr lang="en-US" altLang="en-US" sz="2400"/>
              <a:t>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3538" y="4006850"/>
            <a:ext cx="8229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  <a:cs typeface="ＭＳ Ｐゴシック" charset="-128"/>
              </a:rPr>
              <a:t>Catalysts are written above or below the arrow in the reaction equation.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ＭＳ Ｐゴシック" charset="-128"/>
                <a:cs typeface="ＭＳ Ｐゴシック" charset="-128"/>
              </a:rPr>
              <a:t>In the absence of the catalyst, the hydrogen peroxide reaction occurs very slowly.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692525" y="288131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r>
              <a:rPr lang="en-US" altLang="en-US" sz="2000" i="1" dirty="0">
                <a:latin typeface="Times" charset="0"/>
              </a:rPr>
              <a:t>catalase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50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Enzymes Are Biological Catalysts</a:t>
            </a:r>
            <a:endParaRPr lang="en-US" altLang="en-US" sz="2800" dirty="0" smtClean="0"/>
          </a:p>
          <a:p>
            <a:r>
              <a:rPr lang="en-US" altLang="en-US" sz="2400" dirty="0" smtClean="0"/>
              <a:t>The body maintains a constant temperature.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amount of reactant present in cells is constant.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Most </a:t>
            </a:r>
            <a:r>
              <a:rPr lang="en-US" altLang="en-US" sz="2400" b="1" dirty="0" smtClean="0"/>
              <a:t>biochemical reactions</a:t>
            </a:r>
            <a:r>
              <a:rPr lang="en-US" altLang="en-US" sz="2400" dirty="0" smtClean="0"/>
              <a:t> use enzymes to increase reaction rates.</a:t>
            </a:r>
          </a:p>
          <a:p>
            <a:pPr lvl="1"/>
            <a:r>
              <a:rPr lang="en-US" altLang="en-US" sz="2000" dirty="0" smtClean="0"/>
              <a:t>Most enzymes are proteins.</a:t>
            </a:r>
          </a:p>
          <a:p>
            <a:pPr lvl="1"/>
            <a:r>
              <a:rPr lang="en-US" altLang="en-US" sz="2000" dirty="0" smtClean="0"/>
              <a:t>Enzymes can enhance the rate of a chemical reaction by a factor of more than ten million (1 × 10</a:t>
            </a:r>
            <a:r>
              <a:rPr lang="en-US" altLang="en-US" sz="2000" baseline="30000" dirty="0" smtClean="0"/>
              <a:t>7</a:t>
            </a:r>
            <a:r>
              <a:rPr lang="en-US" altLang="en-US" sz="2000" dirty="0" smtClean="0"/>
              <a:t>).</a:t>
            </a:r>
          </a:p>
          <a:p>
            <a:pPr lvl="1"/>
            <a:r>
              <a:rPr lang="en-US" altLang="en-US" sz="2000" dirty="0" smtClean="0"/>
              <a:t>Enzymes speed up reactions by immobilizing the reactants at an </a:t>
            </a:r>
            <a:r>
              <a:rPr lang="en-US" altLang="en-US" sz="2000" b="1" dirty="0" smtClean="0"/>
              <a:t>active site</a:t>
            </a:r>
            <a:r>
              <a:rPr lang="en-US" altLang="en-US" sz="2000" dirty="0" smtClean="0"/>
              <a:t>, which orients them correctly for the reaction to occur.</a:t>
            </a:r>
          </a:p>
          <a:p>
            <a:pPr lvl="1"/>
            <a:r>
              <a:rPr lang="en-US" altLang="en-US" sz="2000" dirty="0" smtClean="0"/>
              <a:t>Enzymes are highly specific: When they are defective, the result is often a diseased state in the organism.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5.2 Chemical Reactions: Kinetics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"/>
          <a:stretch>
            <a:fillRect/>
          </a:stretch>
        </p:blipFill>
        <p:spPr bwMode="auto">
          <a:xfrm>
            <a:off x="304800" y="819150"/>
            <a:ext cx="85344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1668149"/>
          </a:xfrm>
        </p:spPr>
        <p:txBody>
          <a:bodyPr/>
          <a:lstStyle/>
          <a:p>
            <a:r>
              <a:rPr lang="en-US" dirty="0"/>
              <a:t>Don’t forget to do your Mastering Chemistry Homework!</a:t>
            </a:r>
          </a:p>
          <a:p>
            <a:endParaRPr lang="en-US" dirty="0"/>
          </a:p>
        </p:txBody>
      </p:sp>
      <p:pic>
        <p:nvPicPr>
          <p:cNvPr id="1026" name="Picture 2" descr="Image result for reactions chemistry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" y="2516460"/>
            <a:ext cx="411289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netics chemistry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420997"/>
            <a:ext cx="4724400" cy="34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0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Learning 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5243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Answer the following questions.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would decreasing the temperature effect the rate of reaction?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would adding more reactants effect the rate of reaction?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4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8762" y="685800"/>
            <a:ext cx="8626475" cy="2800767"/>
          </a:xfrm>
        </p:spPr>
        <p:txBody>
          <a:bodyPr/>
          <a:lstStyle/>
          <a:p>
            <a:r>
              <a:rPr lang="en-US" altLang="en-US" sz="2000" b="1" dirty="0" smtClean="0"/>
              <a:t>Synthesis reactions</a:t>
            </a:r>
            <a:r>
              <a:rPr lang="en-US" altLang="en-US" sz="2000" dirty="0" smtClean="0"/>
              <a:t> occur when smaller molecules or atoms combine to create larger molecules. These reactions have only one product.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Decomposition reactions</a:t>
            </a:r>
            <a:r>
              <a:rPr lang="en-US" altLang="en-US" sz="2000" dirty="0" smtClean="0"/>
              <a:t> break apart larger molecules into smaller molecules. These reactions have only one reactant.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Exchange reactions</a:t>
            </a:r>
            <a:r>
              <a:rPr lang="en-US" altLang="en-US" sz="2000" dirty="0" smtClean="0"/>
              <a:t>, sometimes called </a:t>
            </a:r>
            <a:r>
              <a:rPr lang="en-US" altLang="en-US" sz="2000" b="1" i="1" dirty="0" smtClean="0"/>
              <a:t>displacement or replacement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reactions, involve both synthesis and decomposition.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>
            <a:fillRect/>
          </a:stretch>
        </p:blipFill>
        <p:spPr bwMode="auto">
          <a:xfrm>
            <a:off x="1219199" y="3572760"/>
            <a:ext cx="6705600" cy="31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Learning Check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400800" cy="25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364" y="910298"/>
            <a:ext cx="862127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/>
              <a:t>What type of reaction is illustrated in this diagram?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92"/>
          </a:xfrm>
        </p:spPr>
        <p:txBody>
          <a:bodyPr/>
          <a:lstStyle/>
          <a:p>
            <a:r>
              <a:rPr lang="en-US" dirty="0" smtClean="0"/>
              <a:t>Identify the type of reaction: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altLang="en-US" dirty="0" smtClean="0"/>
              <a:t>4Fe(</a:t>
            </a:r>
            <a:r>
              <a:rPr lang="en-US" altLang="en-US" i="1" dirty="0" smtClean="0"/>
              <a:t>s</a:t>
            </a:r>
            <a:r>
              <a:rPr lang="en-US" altLang="en-US" dirty="0"/>
              <a:t>) + 3O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 ⟶ 2Fe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s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pt-BR" dirty="0"/>
              <a:t>Ca(</a:t>
            </a:r>
            <a:r>
              <a:rPr lang="pt-BR" i="1" dirty="0"/>
              <a:t>s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(</a:t>
            </a:r>
            <a:r>
              <a:rPr lang="pt-BR" i="1" dirty="0"/>
              <a:t>aq</a:t>
            </a:r>
            <a:r>
              <a:rPr lang="pt-BR" dirty="0"/>
              <a:t>) → CaSO</a:t>
            </a:r>
            <a:r>
              <a:rPr lang="pt-BR" baseline="-25000" dirty="0"/>
              <a:t>4</a:t>
            </a:r>
            <a:r>
              <a:rPr lang="pt-BR" dirty="0"/>
              <a:t>(</a:t>
            </a:r>
            <a:r>
              <a:rPr lang="pt-BR" i="1" dirty="0"/>
              <a:t>aq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(</a:t>
            </a:r>
            <a:r>
              <a:rPr lang="pt-BR" i="1" dirty="0"/>
              <a:t>g</a:t>
            </a:r>
            <a:r>
              <a:rPr lang="pt-BR" dirty="0" smtClean="0"/>
              <a:t>)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860425"/>
            <a:ext cx="8524875" cy="2948499"/>
          </a:xfrm>
        </p:spPr>
        <p:txBody>
          <a:bodyPr/>
          <a:lstStyle/>
          <a:p>
            <a:r>
              <a:rPr lang="en-US" altLang="en-US" sz="2800" b="1" dirty="0" smtClean="0"/>
              <a:t>Reversible reactions</a:t>
            </a:r>
            <a:r>
              <a:rPr lang="en-US" altLang="en-US" sz="2800" dirty="0" smtClean="0"/>
              <a:t> can form products in either direction.</a:t>
            </a:r>
          </a:p>
          <a:p>
            <a:pPr lvl="1"/>
            <a:r>
              <a:rPr lang="en-US" altLang="en-US" sz="2400" dirty="0" smtClean="0"/>
              <a:t>If a chemical bond can be formed, with enough input of energy it can also be broken.</a:t>
            </a:r>
          </a:p>
          <a:p>
            <a:pPr lvl="1"/>
            <a:r>
              <a:rPr lang="en-US" altLang="en-US" sz="2400" dirty="0" smtClean="0"/>
              <a:t>Reversible chemical reactions are indicated with a pair of arrows between the reactants and products pointing in opposite directions.</a:t>
            </a:r>
            <a:endParaRPr lang="en-US" altLang="en-US" sz="2100" dirty="0" smtClean="0"/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3124200" y="4397349"/>
            <a:ext cx="3844517" cy="716304"/>
            <a:chOff x="3481388" y="4714875"/>
            <a:chExt cx="2233612" cy="405309"/>
          </a:xfrm>
        </p:grpSpPr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3481388" y="4719638"/>
              <a:ext cx="1090612" cy="40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Genev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altLang="en-US" sz="4000">
                  <a:latin typeface="Times New Roman" pitchFamily="18" charset="0"/>
                  <a:cs typeface="Times New Roman" pitchFamily="18" charset="0"/>
                </a:rPr>
                <a:t>A + B</a:t>
              </a:r>
            </a:p>
          </p:txBody>
        </p:sp>
        <p:sp>
          <p:nvSpPr>
            <p:cNvPr id="27654" name="TextBox 8"/>
            <p:cNvSpPr txBox="1">
              <a:spLocks noChangeArrowheads="1"/>
            </p:cNvSpPr>
            <p:nvPr/>
          </p:nvSpPr>
          <p:spPr bwMode="auto">
            <a:xfrm>
              <a:off x="5029200" y="4714875"/>
              <a:ext cx="685800" cy="40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Genev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altLang="en-US" sz="4000" dirty="0">
                  <a:latin typeface="Times New Roman" pitchFamily="18" charset="0"/>
                  <a:cs typeface="Times New Roman" pitchFamily="18" charset="0"/>
                </a:rPr>
                <a:t>AB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>
            <a:off x="4951838" y="4724400"/>
            <a:ext cx="7275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42355" y="4800600"/>
            <a:ext cx="8370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1519238"/>
            <a:ext cx="8991600" cy="5035225"/>
          </a:xfrm>
        </p:spPr>
        <p:txBody>
          <a:bodyPr/>
          <a:lstStyle/>
          <a:p>
            <a:r>
              <a:rPr lang="en-US" altLang="en-US" sz="2600" dirty="0" smtClean="0"/>
              <a:t>The forward reaction occurs when A and B form AB.</a:t>
            </a:r>
          </a:p>
          <a:p>
            <a:pPr marL="0" indent="0">
              <a:buNone/>
            </a:pPr>
            <a:endParaRPr lang="en-US" altLang="en-US" sz="2600" dirty="0" smtClean="0"/>
          </a:p>
          <a:p>
            <a:r>
              <a:rPr lang="en-US" altLang="en-US" sz="2600" dirty="0" smtClean="0"/>
              <a:t>When a sufficient amount of AB builds up, the reverse reaction occurs and A and B re-form.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At the point when both the forward and the reverse reaction are occurring at the same rate, the reaction is said to be in a state of </a:t>
            </a:r>
            <a:r>
              <a:rPr lang="en-US" altLang="en-US" sz="2600" b="1" dirty="0" smtClean="0"/>
              <a:t>chemical equilibrium</a:t>
            </a:r>
            <a:r>
              <a:rPr lang="en-US" altLang="en-US" sz="2600" dirty="0" smtClean="0"/>
              <a:t>.</a:t>
            </a:r>
          </a:p>
          <a:p>
            <a:pPr lvl="1"/>
            <a:r>
              <a:rPr lang="en-US" altLang="en-US" sz="2200" dirty="0" smtClean="0"/>
              <a:t>This does not mean that there are equal amounts of reactants and products; it means that the reaction reaches a point at which the rate of forward and reverse reactions is the same.</a:t>
            </a:r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3015142" y="855132"/>
            <a:ext cx="3325812" cy="591871"/>
            <a:chOff x="3481388" y="4714875"/>
            <a:chExt cx="2233612" cy="397283"/>
          </a:xfrm>
        </p:grpSpPr>
        <p:sp>
          <p:nvSpPr>
            <p:cNvPr id="28677" name="TextBox 3"/>
            <p:cNvSpPr txBox="1">
              <a:spLocks noChangeArrowheads="1"/>
            </p:cNvSpPr>
            <p:nvPr/>
          </p:nvSpPr>
          <p:spPr bwMode="auto">
            <a:xfrm>
              <a:off x="3481388" y="4719638"/>
              <a:ext cx="1090612" cy="39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Genev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A + B</a:t>
              </a:r>
            </a:p>
          </p:txBody>
        </p:sp>
        <p:sp>
          <p:nvSpPr>
            <p:cNvPr id="28678" name="TextBox 12"/>
            <p:cNvSpPr txBox="1">
              <a:spLocks noChangeArrowheads="1"/>
            </p:cNvSpPr>
            <p:nvPr/>
          </p:nvSpPr>
          <p:spPr bwMode="auto">
            <a:xfrm>
              <a:off x="5029200" y="4714875"/>
              <a:ext cx="685800" cy="39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Genev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AB</a:t>
              </a: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4532614" y="1143000"/>
            <a:ext cx="4568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463438" y="1219200"/>
            <a:ext cx="507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4455" y="1219200"/>
            <a:ext cx="8772525" cy="4598182"/>
          </a:xfrm>
        </p:spPr>
        <p:txBody>
          <a:bodyPr/>
          <a:lstStyle/>
          <a:p>
            <a:r>
              <a:rPr lang="en-US" altLang="en-US" sz="2800" dirty="0" smtClean="0"/>
              <a:t>Reactions that are highly exothermic are, for practical purposes, considered </a:t>
            </a:r>
            <a:r>
              <a:rPr lang="en-US" altLang="en-US" sz="2800" b="1" dirty="0" smtClean="0"/>
              <a:t>irreversible reactions</a:t>
            </a:r>
            <a:r>
              <a:rPr lang="en-US" altLang="en-US" sz="2800" dirty="0" smtClean="0"/>
              <a:t>.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marL="457200" lvl="1" indent="0">
              <a:buNone/>
            </a:pPr>
            <a:endParaRPr lang="en-US" altLang="en-US" sz="2400" dirty="0" smtClean="0"/>
          </a:p>
          <a:p>
            <a:r>
              <a:rPr lang="en-US" altLang="en-US" sz="2800" dirty="0" smtClean="0"/>
              <a:t>When we break down food, these chemical reactions are never reversed to re-form the actual food. </a:t>
            </a:r>
          </a:p>
          <a:p>
            <a:pPr lvl="1"/>
            <a:r>
              <a:rPr lang="en-US" altLang="en-US" sz="2400" dirty="0" smtClean="0"/>
              <a:t>Instead, the energy produced is used to form other molecules and maintain bodily functions.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44354" cy="421653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Combustion </a:t>
            </a:r>
            <a:endParaRPr lang="en-US" altLang="en-US" sz="2800" dirty="0" smtClean="0"/>
          </a:p>
          <a:p>
            <a:r>
              <a:rPr lang="en-US" altLang="en-US" sz="2400" dirty="0" smtClean="0"/>
              <a:t>Combustion involves a carbon-containing molecule reacting with oxygen to produce carbon dioxide and water.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Combustion reactions tend to be highly exothermic and are considered irreversible.</a:t>
            </a:r>
          </a:p>
          <a:p>
            <a:pPr lvl="1"/>
            <a:r>
              <a:rPr lang="en-US" altLang="en-US" sz="2400" dirty="0" smtClean="0"/>
              <a:t>Combustion reactions use oxygen and produce energy, whether it dissipates as heat or performs work.</a:t>
            </a:r>
          </a:p>
          <a:p>
            <a:pPr lvl="1"/>
            <a:r>
              <a:rPr lang="en-US" altLang="en-US" sz="2400" dirty="0" smtClean="0"/>
              <a:t>These reactions are an important part of understanding fuels.</a:t>
            </a:r>
          </a:p>
        </p:txBody>
      </p:sp>
      <p:pic>
        <p:nvPicPr>
          <p:cNvPr id="1026" name="Picture 2" descr="Image result for combustion re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1"/>
          <a:stretch/>
        </p:blipFill>
        <p:spPr bwMode="auto">
          <a:xfrm>
            <a:off x="2057400" y="4876800"/>
            <a:ext cx="6489569" cy="16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568325"/>
            <a:ext cx="9220200" cy="608782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/>
              <a:t>Alkanes</a:t>
            </a:r>
            <a:endParaRPr lang="en-US" altLang="en-US" dirty="0" smtClean="0"/>
          </a:p>
          <a:p>
            <a:r>
              <a:rPr lang="en-US" altLang="en-US" sz="2800" dirty="0" smtClean="0"/>
              <a:t>Alkanes are excellent fuel sources because they give off a lot of energy when burned.</a:t>
            </a:r>
          </a:p>
          <a:p>
            <a:endParaRPr lang="en-US" altLang="en-US" sz="2800" dirty="0" smtClean="0"/>
          </a:p>
          <a:p>
            <a:pPr lvl="1"/>
            <a:r>
              <a:rPr lang="en-US" altLang="en-US" sz="2400" dirty="0" smtClean="0"/>
              <a:t>Internal combustion engines emit partially reacted hydrocarbons in their exhaust.</a:t>
            </a:r>
          </a:p>
          <a:p>
            <a:endParaRPr lang="en-US" altLang="en-US" sz="2800" dirty="0" smtClean="0"/>
          </a:p>
          <a:p>
            <a:pPr lvl="1"/>
            <a:r>
              <a:rPr lang="en-US" altLang="en-US" sz="2400" dirty="0" smtClean="0"/>
              <a:t>Other hydrocarbons are not completely oxidized, and carbon soot results.</a:t>
            </a:r>
          </a:p>
          <a:p>
            <a:endParaRPr lang="en-US" altLang="en-US" sz="2800" dirty="0" smtClean="0"/>
          </a:p>
          <a:p>
            <a:pPr lvl="1"/>
            <a:r>
              <a:rPr lang="en-US" altLang="en-US" sz="2400" dirty="0" smtClean="0"/>
              <a:t>The term </a:t>
            </a:r>
            <a:r>
              <a:rPr lang="en-US" altLang="en-US" sz="2400" i="1" dirty="0" smtClean="0"/>
              <a:t>clean</a:t>
            </a:r>
            <a:r>
              <a:rPr lang="en-US" altLang="en-US" sz="2400" dirty="0" smtClean="0"/>
              <a:t>-burning refers to the efficiency of the combustion. The cleaner a fuel burns, the more complete the combustion.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774089"/>
            <a:ext cx="8229600" cy="299774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Distinguishing Chemical Reactions</a:t>
            </a:r>
            <a:endParaRPr lang="en-US" altLang="en-US" sz="2800" dirty="0" smtClean="0"/>
          </a:p>
          <a:p>
            <a:r>
              <a:rPr lang="en-US" altLang="en-US" sz="2400" dirty="0" smtClean="0"/>
              <a:t>For many organic reactions, the interesting part is the </a:t>
            </a:r>
            <a:r>
              <a:rPr lang="en-US" altLang="en-US" sz="2400" b="1" dirty="0" smtClean="0"/>
              <a:t>reaction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mechanism</a:t>
            </a:r>
            <a:r>
              <a:rPr lang="en-US" altLang="en-US" sz="2400" dirty="0" smtClean="0"/>
              <a:t>.</a:t>
            </a:r>
          </a:p>
          <a:p>
            <a:pPr lvl="1"/>
            <a:r>
              <a:rPr lang="en-US" altLang="en-US" sz="2000" dirty="0" smtClean="0"/>
              <a:t>In an organic chemical equation, the structure of organic molecules is written out.</a:t>
            </a:r>
          </a:p>
          <a:p>
            <a:pPr lvl="1"/>
            <a:r>
              <a:rPr lang="en-US" altLang="en-US" sz="2000" dirty="0" smtClean="0"/>
              <a:t>Small molecules that participate in the reaction are shown above the reaction arrow, and reaction conditions are shown below the arrow.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"/>
          <a:stretch>
            <a:fillRect/>
          </a:stretch>
        </p:blipFill>
        <p:spPr bwMode="auto">
          <a:xfrm>
            <a:off x="1828800" y="4189412"/>
            <a:ext cx="5791200" cy="2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068388"/>
            <a:ext cx="8539163" cy="4495800"/>
          </a:xfrm>
        </p:spPr>
        <p:txBody>
          <a:bodyPr anchor="ctr"/>
          <a:lstStyle/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5.1  Thermodynamics</a:t>
            </a:r>
          </a:p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5.2  Chemical Reactions: Kinetics</a:t>
            </a:r>
          </a:p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5.3  Overview of Chemical Reactions</a:t>
            </a:r>
          </a:p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5.4  Oxidation and Reduction</a:t>
            </a:r>
          </a:p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5.5  Organic Reactions: Condensation and Hydrolysis</a:t>
            </a:r>
          </a:p>
          <a:p>
            <a:pPr marL="0" indent="0" eaLnBrk="1" hangingPunct="1">
              <a:spcAft>
                <a:spcPts val="2500"/>
              </a:spcAft>
              <a:buFontTx/>
              <a:buNone/>
            </a:pPr>
            <a:r>
              <a:rPr lang="en-US" altLang="en-US" sz="2600" smtClean="0">
                <a:cs typeface="Arial" pitchFamily="34" charset="0"/>
              </a:rPr>
              <a:t>5.6  Organic Addition Reactions to Alkenes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5.3 Overview of Chemical Reactions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714375"/>
            <a:ext cx="8323262" cy="268996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Distinguishing Chemical Reactions </a:t>
            </a:r>
            <a:endParaRPr lang="en-US" altLang="en-US" sz="2800" dirty="0" smtClean="0"/>
          </a:p>
          <a:p>
            <a:r>
              <a:rPr lang="en-US" altLang="en-US" sz="2400" dirty="0" smtClean="0"/>
              <a:t>Biochemical reactions are written like organic reactions: The reactant, product, and reaction conditions are shown. </a:t>
            </a:r>
          </a:p>
          <a:p>
            <a:pPr lvl="1"/>
            <a:r>
              <a:rPr lang="en-US" altLang="en-US" sz="2000" dirty="0" smtClean="0"/>
              <a:t>Sometimes biochemical reactions are </a:t>
            </a:r>
            <a:r>
              <a:rPr lang="en-US" altLang="en-US" sz="2000" i="1" dirty="0" smtClean="0"/>
              <a:t>coupled</a:t>
            </a:r>
            <a:r>
              <a:rPr lang="en-US" altLang="en-US" sz="2000" dirty="0" smtClean="0"/>
              <a:t>: Energy is transferred from one reaction to fuel the other.</a:t>
            </a:r>
          </a:p>
          <a:p>
            <a:pPr lvl="1"/>
            <a:r>
              <a:rPr lang="en-US" altLang="en-US" sz="2000" dirty="0" smtClean="0"/>
              <a:t>The two reactions are often written together, with the energy transfer reaction written at the arrow.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>
            <a:fillRect/>
          </a:stretch>
        </p:blipFill>
        <p:spPr bwMode="auto">
          <a:xfrm>
            <a:off x="2286000" y="3675063"/>
            <a:ext cx="48006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70757" y="685800"/>
            <a:ext cx="8229600" cy="297312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Oxidation–reduction or redox reactions can be identified in two ways: </a:t>
            </a:r>
          </a:p>
          <a:p>
            <a:pPr marL="514350" lvl="1" indent="-514350">
              <a:buFontTx/>
              <a:buAutoNum type="arabicPeriod"/>
            </a:pPr>
            <a:r>
              <a:rPr lang="en-US" altLang="en-US" dirty="0" smtClean="0"/>
              <a:t>They involve metal ions and the movement of electrons (inorganic) or</a:t>
            </a:r>
          </a:p>
          <a:p>
            <a:pPr marL="514350" lvl="1" indent="-514350">
              <a:buFontTx/>
              <a:buAutoNum type="arabicPeriod"/>
            </a:pPr>
            <a:r>
              <a:rPr lang="en-US" altLang="en-US" dirty="0" smtClean="0"/>
              <a:t>they involve the addition or removal of oxygen and hydrogen (organic).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1295400" y="3962400"/>
            <a:ext cx="6096000" cy="26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3538" y="860425"/>
            <a:ext cx="8229600" cy="403187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/>
              <a:t>Inorganic Oxidation and Reduction</a:t>
            </a:r>
          </a:p>
          <a:p>
            <a:pPr>
              <a:buFontTx/>
              <a:buNone/>
            </a:pPr>
            <a:endParaRPr lang="en-US" altLang="en-US" sz="2800" b="1" i="1" dirty="0" smtClean="0"/>
          </a:p>
          <a:p>
            <a:pPr algn="ctr">
              <a:buFontTx/>
              <a:buNone/>
            </a:pPr>
            <a:r>
              <a:rPr lang="en-US" altLang="en-US" sz="2800" dirty="0" smtClean="0"/>
              <a:t>4Fe(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) + 3O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(</a:t>
            </a:r>
            <a:r>
              <a:rPr lang="en-US" altLang="en-US" sz="2800" i="1" dirty="0" smtClean="0"/>
              <a:t>g</a:t>
            </a:r>
            <a:r>
              <a:rPr lang="en-US" altLang="en-US" sz="2800" dirty="0" smtClean="0"/>
              <a:t>) ⟶ 2Fe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(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)</a:t>
            </a:r>
          </a:p>
          <a:p>
            <a:pPr algn="ctr">
              <a:buFontTx/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Atoms that lose electrons during a chemical reaction are said to undergo </a:t>
            </a:r>
            <a:r>
              <a:rPr lang="en-US" altLang="en-US" sz="2800" b="1" dirty="0" smtClean="0"/>
              <a:t>oxidation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Atoms that gain electrons during a chemical reaction are said to undergo </a:t>
            </a:r>
            <a:r>
              <a:rPr lang="en-US" altLang="en-US" sz="2800" b="1" dirty="0" smtClean="0"/>
              <a:t>reduction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572000" cy="3797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Inorganic Oxidation and Reduction</a:t>
            </a:r>
            <a:endParaRPr lang="en-US" altLang="en-US" sz="2800" dirty="0" smtClean="0"/>
          </a:p>
          <a:p>
            <a:r>
              <a:rPr lang="en-US" altLang="en-US" sz="2800" dirty="0" smtClean="0"/>
              <a:t>Metal atoms lose electrons, forming cations (get oxidized).</a:t>
            </a:r>
          </a:p>
          <a:p>
            <a:r>
              <a:rPr lang="en-US" altLang="en-US" sz="2800" dirty="0" smtClean="0"/>
              <a:t>Nonmetals gain electrons, forming anions (get reduced). </a:t>
            </a:r>
          </a:p>
          <a:p>
            <a:r>
              <a:rPr lang="en-US" altLang="en-US" sz="2800" dirty="0" smtClean="0"/>
              <a:t>Oxidation and reduction reactions are always coupled.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5486400" y="1905000"/>
            <a:ext cx="33690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Learning 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8500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what is oxidized and what is reduced in </a:t>
            </a:r>
            <a:r>
              <a:rPr lang="en-US" dirty="0"/>
              <a:t>this reaction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BR" dirty="0"/>
              <a:t>Ca(</a:t>
            </a:r>
            <a:r>
              <a:rPr lang="pt-BR" i="1" dirty="0"/>
              <a:t>s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(</a:t>
            </a:r>
            <a:r>
              <a:rPr lang="pt-BR" i="1" dirty="0"/>
              <a:t>aq</a:t>
            </a:r>
            <a:r>
              <a:rPr lang="pt-BR" dirty="0"/>
              <a:t>) → CaSO</a:t>
            </a:r>
            <a:r>
              <a:rPr lang="pt-BR" baseline="-25000" dirty="0"/>
              <a:t>4</a:t>
            </a:r>
            <a:r>
              <a:rPr lang="pt-BR" dirty="0"/>
              <a:t>(</a:t>
            </a:r>
            <a:r>
              <a:rPr lang="pt-BR" i="1" dirty="0"/>
              <a:t>aq</a:t>
            </a:r>
            <a:r>
              <a:rPr lang="pt-BR" dirty="0"/>
              <a:t>) + H</a:t>
            </a:r>
            <a:r>
              <a:rPr lang="pt-BR" baseline="-25000" dirty="0"/>
              <a:t>2</a:t>
            </a:r>
            <a:r>
              <a:rPr lang="pt-BR" dirty="0"/>
              <a:t>(</a:t>
            </a:r>
            <a:r>
              <a:rPr lang="pt-BR" i="1" dirty="0"/>
              <a:t>g</a:t>
            </a:r>
            <a:r>
              <a:rPr lang="pt-BR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0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76200" y="865188"/>
            <a:ext cx="8991600" cy="2185214"/>
          </a:xfrm>
        </p:spPr>
        <p:txBody>
          <a:bodyPr/>
          <a:lstStyle/>
          <a:p>
            <a:r>
              <a:rPr lang="en-US" altLang="en-US" sz="2400" dirty="0" smtClean="0"/>
              <a:t>In biological systems, metals are also oxidized and reduced.</a:t>
            </a:r>
          </a:p>
          <a:p>
            <a:pPr lvl="1"/>
            <a:r>
              <a:rPr lang="en-US" altLang="en-US" sz="2000" dirty="0" smtClean="0"/>
              <a:t>A protein called cytochrome 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plays an important role in ATP production.</a:t>
            </a:r>
          </a:p>
          <a:p>
            <a:pPr lvl="1"/>
            <a:r>
              <a:rPr lang="en-US" altLang="en-US" sz="2000" dirty="0" smtClean="0"/>
              <a:t>This protein contains an Fe</a:t>
            </a:r>
            <a:r>
              <a:rPr lang="en-US" altLang="en-US" sz="2000" baseline="30000" dirty="0" smtClean="0"/>
              <a:t>2+</a:t>
            </a:r>
            <a:r>
              <a:rPr lang="en-US" altLang="en-US" sz="2000" dirty="0" smtClean="0"/>
              <a:t> that undergoes oxidation to Fe</a:t>
            </a:r>
            <a:r>
              <a:rPr lang="en-US" altLang="en-US" sz="2000" baseline="30000" dirty="0" smtClean="0"/>
              <a:t>3+</a:t>
            </a:r>
            <a:r>
              <a:rPr lang="en-US" altLang="en-US" sz="2000" dirty="0" smtClean="0"/>
              <a:t> followed by reduction back to Fe</a:t>
            </a:r>
            <a:r>
              <a:rPr lang="en-US" altLang="en-US" sz="2000" baseline="30000" dirty="0" smtClean="0"/>
              <a:t>2+</a:t>
            </a:r>
            <a:r>
              <a:rPr lang="en-US" altLang="en-US" sz="2000" dirty="0" smtClean="0"/>
              <a:t>. The iron ion is held in place on a small organic molecule called a </a:t>
            </a:r>
            <a:r>
              <a:rPr lang="en-US" altLang="en-US" sz="2000" i="1" dirty="0" err="1" smtClean="0"/>
              <a:t>heme</a:t>
            </a:r>
            <a:r>
              <a:rPr lang="en-US" altLang="en-US" sz="2000" dirty="0" smtClean="0"/>
              <a:t>.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1371600" y="3124200"/>
            <a:ext cx="6477000" cy="310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28511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Organic Oxidation and Reduction</a:t>
            </a:r>
            <a:endParaRPr lang="en-US" altLang="en-US" sz="2800" dirty="0" smtClean="0"/>
          </a:p>
          <a:p>
            <a:r>
              <a:rPr lang="en-US" altLang="en-US" sz="2800" dirty="0" smtClean="0"/>
              <a:t>An organic molecule is oxidized if it gains oxygen </a:t>
            </a:r>
            <a:r>
              <a:rPr lang="en-US" altLang="en-US" sz="2800" i="1" dirty="0" smtClean="0"/>
              <a:t>or</a:t>
            </a:r>
            <a:r>
              <a:rPr lang="en-US" altLang="en-US" sz="2800" dirty="0" smtClean="0"/>
              <a:t> loses hydrogen and is reduced if it gains hydrogen </a:t>
            </a:r>
            <a:r>
              <a:rPr lang="en-US" altLang="en-US" sz="2800" i="1" dirty="0" smtClean="0"/>
              <a:t>or</a:t>
            </a:r>
            <a:r>
              <a:rPr lang="en-US" altLang="en-US" sz="2800" dirty="0" smtClean="0"/>
              <a:t> loses oxygen.</a:t>
            </a:r>
          </a:p>
          <a:p>
            <a:r>
              <a:rPr lang="en-US" altLang="en-US" sz="2800" dirty="0" smtClean="0"/>
              <a:t>Carbonyl groups can be both reduced and oxidized.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1"/>
          <a:stretch>
            <a:fillRect/>
          </a:stretch>
        </p:blipFill>
        <p:spPr bwMode="auto">
          <a:xfrm>
            <a:off x="533399" y="3505200"/>
            <a:ext cx="8321925" cy="234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5.4 Oxidation and Reduction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220983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/>
              <a:t>Oxidation in Cells</a:t>
            </a:r>
            <a:endParaRPr lang="en-US" altLang="en-US" sz="2400" dirty="0" smtClean="0"/>
          </a:p>
          <a:p>
            <a:r>
              <a:rPr lang="en-US" altLang="en-US" sz="2000" dirty="0" smtClean="0"/>
              <a:t>We fuel our bodies with nutrients that are broken down through oxidation.</a:t>
            </a:r>
          </a:p>
          <a:p>
            <a:pPr lvl="1"/>
            <a:r>
              <a:rPr lang="en-US" altLang="en-US" sz="1600" dirty="0" smtClean="0"/>
              <a:t>In the body, the process of combustion occurs through a chemical pathway, transferring energy as it goes.</a:t>
            </a:r>
          </a:p>
          <a:p>
            <a:pPr marL="457200" lvl="1" indent="0">
              <a:buNone/>
            </a:pPr>
            <a:endParaRPr lang="en-US" altLang="en-US" sz="1600" dirty="0" smtClean="0"/>
          </a:p>
          <a:p>
            <a:pPr lvl="1"/>
            <a:r>
              <a:rPr lang="en-US" altLang="en-US" sz="1600" dirty="0" smtClean="0"/>
              <a:t>NAD</a:t>
            </a:r>
            <a:r>
              <a:rPr lang="en-US" altLang="en-US" sz="1600" baseline="30000" dirty="0" smtClean="0"/>
              <a:t>+</a:t>
            </a:r>
            <a:r>
              <a:rPr lang="en-US" altLang="en-US" sz="1600" dirty="0" smtClean="0"/>
              <a:t> and </a:t>
            </a:r>
            <a:r>
              <a:rPr lang="en-US" altLang="en-US" sz="1600" dirty="0" err="1" smtClean="0"/>
              <a:t>flavin</a:t>
            </a:r>
            <a:r>
              <a:rPr lang="en-US" altLang="en-US" sz="1600" dirty="0" smtClean="0"/>
              <a:t> adenine dinucleotide (FAD) are two important molecules used in metabolic oxidation–reduction reactions.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"/>
          <a:stretch>
            <a:fillRect/>
          </a:stretch>
        </p:blipFill>
        <p:spPr bwMode="auto">
          <a:xfrm>
            <a:off x="1524000" y="3429000"/>
            <a:ext cx="580104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889000"/>
            <a:ext cx="8839199" cy="3662541"/>
          </a:xfrm>
        </p:spPr>
        <p:txBody>
          <a:bodyPr/>
          <a:lstStyle/>
          <a:p>
            <a:r>
              <a:rPr lang="en-US" altLang="en-US" sz="2600" dirty="0" smtClean="0"/>
              <a:t>In a </a:t>
            </a:r>
            <a:r>
              <a:rPr lang="en-US" altLang="en-US" sz="2600" b="1" dirty="0" smtClean="0"/>
              <a:t>condensation</a:t>
            </a:r>
            <a:r>
              <a:rPr lang="en-US" altLang="en-US" sz="2600" dirty="0" smtClean="0"/>
              <a:t> reaction, water is produced as two organic molecules are joined.</a:t>
            </a:r>
          </a:p>
          <a:p>
            <a:pPr lvl="1"/>
            <a:r>
              <a:rPr lang="en-US" altLang="en-US" sz="2200" dirty="0" smtClean="0"/>
              <a:t>Condensation reactions occur among functional groups that contain an —H and an —OH group that can be removed to form water.</a:t>
            </a:r>
          </a:p>
          <a:p>
            <a:pPr marL="457200" lvl="1" indent="0">
              <a:buNone/>
            </a:pPr>
            <a:endParaRPr lang="en-US" altLang="en-US" sz="2200" dirty="0" smtClean="0"/>
          </a:p>
          <a:p>
            <a:r>
              <a:rPr lang="en-US" altLang="en-US" sz="2600" dirty="0" smtClean="0"/>
              <a:t>In a </a:t>
            </a:r>
            <a:r>
              <a:rPr lang="en-US" altLang="en-US" sz="2600" b="1" dirty="0" smtClean="0"/>
              <a:t>hydrolysis</a:t>
            </a:r>
            <a:r>
              <a:rPr lang="en-US" altLang="en-US" sz="2600" dirty="0" smtClean="0"/>
              <a:t> reaction (</a:t>
            </a:r>
            <a:r>
              <a:rPr lang="en-US" altLang="en-US" sz="2600" i="1" dirty="0" smtClean="0"/>
              <a:t>hydro</a:t>
            </a:r>
            <a:r>
              <a:rPr lang="en-US" altLang="en-US" sz="2600" dirty="0" smtClean="0"/>
              <a:t> means “</a:t>
            </a:r>
            <a:r>
              <a:rPr lang="en-US" altLang="ja-JP" sz="2600" dirty="0" smtClean="0"/>
              <a:t>water”; </a:t>
            </a:r>
            <a:r>
              <a:rPr lang="en-US" altLang="ja-JP" sz="2600" i="1" dirty="0" smtClean="0"/>
              <a:t>lysis</a:t>
            </a:r>
            <a:r>
              <a:rPr lang="en-US" altLang="ja-JP" sz="2600" dirty="0" smtClean="0"/>
              <a:t> means “break”), water is consumed as a reactant and the reactant molecule is split into two smaller molecules.</a:t>
            </a:r>
            <a:endParaRPr lang="en-US" altLang="en-US" sz="2600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 anchor="ctr"/>
          <a:lstStyle/>
          <a:p>
            <a:r>
              <a:rPr lang="en-US" altLang="en-US" sz="2600" smtClean="0"/>
              <a:t>5.5 Organic Reactions: Condensation and Hydrolysis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4"/>
          <a:stretch>
            <a:fillRect/>
          </a:stretch>
        </p:blipFill>
        <p:spPr bwMode="auto">
          <a:xfrm>
            <a:off x="533400" y="4648200"/>
            <a:ext cx="8305800" cy="196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65124" y="889000"/>
            <a:ext cx="8626475" cy="2252924"/>
          </a:xfrm>
        </p:spPr>
        <p:txBody>
          <a:bodyPr/>
          <a:lstStyle/>
          <a:p>
            <a:r>
              <a:rPr lang="en-US" altLang="en-US" sz="2600" dirty="0" smtClean="0"/>
              <a:t>Condensation and hydrolysis reactions are common biochemical reactions.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The energy molecule ATP is hydrolyzed to ADP through a hydrolysis.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 anchor="ctr"/>
          <a:lstStyle/>
          <a:p>
            <a:r>
              <a:rPr lang="en-US" altLang="en-US" sz="2600" smtClean="0"/>
              <a:t>5.5 Organic Reactions: Condensation and Hydrolysis</a:t>
            </a: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"/>
          <a:stretch>
            <a:fillRect/>
          </a:stretch>
        </p:blipFill>
        <p:spPr bwMode="auto">
          <a:xfrm>
            <a:off x="-23386" y="3276600"/>
            <a:ext cx="916738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68300" y="866775"/>
            <a:ext cx="8448675" cy="5484813"/>
          </a:xfrm>
        </p:spPr>
        <p:txBody>
          <a:bodyPr/>
          <a:lstStyle/>
          <a:p>
            <a:r>
              <a:rPr lang="en-US" altLang="en-US" sz="2400" smtClean="0"/>
              <a:t>A reaction that gives off heat is an </a:t>
            </a:r>
            <a:r>
              <a:rPr lang="en-US" altLang="en-US" sz="2400" b="1" smtClean="0"/>
              <a:t>exothermic reaction 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exo</a:t>
            </a:r>
            <a:r>
              <a:rPr lang="en-US" altLang="en-US" sz="2400" smtClean="0"/>
              <a:t>, “out”; </a:t>
            </a:r>
            <a:r>
              <a:rPr lang="en-US" altLang="en-US" sz="2400" i="1" smtClean="0"/>
              <a:t>thermic</a:t>
            </a:r>
            <a:r>
              <a:rPr lang="en-US" altLang="en-US" sz="2400" smtClean="0"/>
              <a:t>, “heat”; heat flows out). </a:t>
            </a:r>
          </a:p>
          <a:p>
            <a:endParaRPr lang="en-US" altLang="en-US" sz="2400" smtClean="0"/>
          </a:p>
          <a:p>
            <a:pPr algn="ctr">
              <a:buFontTx/>
              <a:buNone/>
            </a:pPr>
            <a:r>
              <a:rPr lang="en-US" altLang="en-US" sz="2400" smtClean="0"/>
              <a:t>NaC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aq</a:t>
            </a:r>
            <a:r>
              <a:rPr lang="en-US" altLang="en-US" sz="2400" smtClean="0"/>
              <a:t>) → NaC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s</a:t>
            </a:r>
            <a:r>
              <a:rPr lang="en-US" altLang="en-US" sz="2400" smtClean="0"/>
              <a:t>) + Heat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Reactions requiring heat energy are </a:t>
            </a:r>
            <a:r>
              <a:rPr lang="en-US" altLang="en-US" sz="2400" b="1" smtClean="0"/>
              <a:t>endothermic reactions 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endo</a:t>
            </a:r>
            <a:r>
              <a:rPr lang="en-US" altLang="en-US" sz="2400" smtClean="0"/>
              <a:t>, “in”; </a:t>
            </a:r>
            <a:r>
              <a:rPr lang="en-US" altLang="en-US" sz="2400" i="1" smtClean="0"/>
              <a:t>thermic</a:t>
            </a:r>
            <a:r>
              <a:rPr lang="en-US" altLang="en-US" sz="2400" smtClean="0"/>
              <a:t>, “heat”; heat flows in). </a:t>
            </a:r>
          </a:p>
          <a:p>
            <a:endParaRPr lang="en-US" altLang="en-US" sz="2400" smtClean="0"/>
          </a:p>
          <a:p>
            <a:pPr algn="ctr">
              <a:buFontTx/>
              <a:buNone/>
            </a:pPr>
            <a:r>
              <a:rPr lang="en-US" altLang="en-US" sz="2400" smtClean="0"/>
              <a:t>Heat + NH</a:t>
            </a:r>
            <a:r>
              <a:rPr lang="en-US" altLang="en-US" sz="2400" baseline="-25000" smtClean="0"/>
              <a:t>4</a:t>
            </a:r>
            <a:r>
              <a:rPr lang="en-US" altLang="en-US" sz="2400" smtClean="0"/>
              <a:t>NO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s</a:t>
            </a:r>
            <a:r>
              <a:rPr lang="en-US" altLang="en-US" sz="2400" smtClean="0"/>
              <a:t>) → NH</a:t>
            </a:r>
            <a:r>
              <a:rPr lang="en-US" altLang="en-US" sz="2400" baseline="-25000" smtClean="0"/>
              <a:t>4</a:t>
            </a:r>
            <a:r>
              <a:rPr lang="en-US" altLang="en-US" sz="2400" smtClean="0"/>
              <a:t>NO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aq</a:t>
            </a:r>
            <a:r>
              <a:rPr lang="en-US" altLang="en-US" sz="2400" smtClean="0"/>
              <a:t>)</a:t>
            </a:r>
          </a:p>
          <a:p>
            <a:pPr algn="ctr">
              <a:buFontTx/>
              <a:buNone/>
            </a:pPr>
            <a:endParaRPr lang="en-US" altLang="en-US" sz="2400" smtClean="0"/>
          </a:p>
          <a:p>
            <a:r>
              <a:rPr lang="en-US" altLang="en-US" sz="2400" smtClean="0"/>
              <a:t>The difference in heat between the reactants and the products is the </a:t>
            </a:r>
            <a:r>
              <a:rPr lang="en-US" altLang="en-US" sz="2400" b="1" smtClean="0"/>
              <a:t>heat of reaction</a:t>
            </a:r>
            <a:r>
              <a:rPr lang="en-US" altLang="en-US" sz="2400" smtClean="0"/>
              <a:t>. It determines whether a reaction is exothermic or endothermic.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143999" cy="892552"/>
          </a:xfrm>
        </p:spPr>
        <p:txBody>
          <a:bodyPr/>
          <a:lstStyle/>
          <a:p>
            <a:r>
              <a:rPr lang="en-US" altLang="en-US" sz="2600" b="1" dirty="0" smtClean="0"/>
              <a:t>Carboxylation</a:t>
            </a:r>
            <a:r>
              <a:rPr lang="en-US" altLang="en-US" sz="2600" dirty="0" smtClean="0"/>
              <a:t> reactions involve the addition of a carboxyl, or carboxylic acid, group.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 anchor="ctr"/>
          <a:lstStyle/>
          <a:p>
            <a:r>
              <a:rPr lang="en-US" altLang="en-US" sz="2600" smtClean="0"/>
              <a:t>5.5 Organic Reactions: Condensation and Hydrolysis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>
            <a:fillRect/>
          </a:stretch>
        </p:blipFill>
        <p:spPr bwMode="auto">
          <a:xfrm>
            <a:off x="55474" y="3429000"/>
            <a:ext cx="90123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65125" y="889000"/>
            <a:ext cx="8229600" cy="2653034"/>
          </a:xfrm>
        </p:spPr>
        <p:txBody>
          <a:bodyPr/>
          <a:lstStyle/>
          <a:p>
            <a:r>
              <a:rPr lang="en-US" altLang="en-US" sz="2600" dirty="0" smtClean="0"/>
              <a:t>The addition and removal of phosphate (P</a:t>
            </a:r>
            <a:r>
              <a:rPr lang="en-US" altLang="en-US" sz="2600" baseline="-25000" dirty="0" smtClean="0"/>
              <a:t>i</a:t>
            </a:r>
            <a:r>
              <a:rPr lang="en-US" altLang="en-US" sz="2600" dirty="0" smtClean="0"/>
              <a:t>) is one way cells regulate chemical pathways.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These reactions are called </a:t>
            </a:r>
            <a:r>
              <a:rPr lang="en-US" altLang="en-US" sz="2600" b="1" dirty="0" smtClean="0"/>
              <a:t>phosphorylation</a:t>
            </a:r>
            <a:r>
              <a:rPr lang="en-US" altLang="en-US" sz="2600" dirty="0" smtClean="0"/>
              <a:t> and </a:t>
            </a:r>
            <a:r>
              <a:rPr lang="en-US" altLang="en-US" sz="2600" b="1" dirty="0" err="1" smtClean="0"/>
              <a:t>dephosphorylation</a:t>
            </a:r>
            <a:r>
              <a:rPr lang="en-US" altLang="en-US" sz="2600" dirty="0" smtClean="0"/>
              <a:t>, and they are a condensation and a hydrolysis reaction, respectively.</a:t>
            </a: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 anchor="ctr"/>
          <a:lstStyle/>
          <a:p>
            <a:r>
              <a:rPr lang="en-US" altLang="en-US" sz="2600" smtClean="0"/>
              <a:t>5.5 Organic Reactions: Condensation and Hydrolysis</a:t>
            </a: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"/>
          <a:stretch>
            <a:fillRect/>
          </a:stretch>
        </p:blipFill>
        <p:spPr bwMode="auto">
          <a:xfrm>
            <a:off x="45670" y="4227346"/>
            <a:ext cx="9127257" cy="16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/>
              <a:t>5.6 Organic Addition Reactions to Alkenes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856265"/>
            <a:ext cx="8534400" cy="2782300"/>
          </a:xfrm>
        </p:spPr>
        <p:txBody>
          <a:bodyPr/>
          <a:lstStyle/>
          <a:p>
            <a:r>
              <a:rPr lang="en-US" altLang="en-US" sz="2600" dirty="0" smtClean="0"/>
              <a:t>In an </a:t>
            </a:r>
            <a:r>
              <a:rPr lang="en-US" altLang="en-US" sz="2600" b="1" dirty="0" smtClean="0"/>
              <a:t>addition to an alkene</a:t>
            </a:r>
            <a:r>
              <a:rPr lang="en-US" altLang="en-US" sz="2600" dirty="0" smtClean="0"/>
              <a:t>, an atom or group of atoms is </a:t>
            </a:r>
            <a:r>
              <a:rPr lang="en-US" altLang="en-US" sz="2600" i="1" dirty="0" smtClean="0"/>
              <a:t>added</a:t>
            </a:r>
            <a:r>
              <a:rPr lang="en-US" altLang="en-US" sz="2600" dirty="0" smtClean="0"/>
              <a:t> to a double bond in an organic molecule.</a:t>
            </a:r>
          </a:p>
          <a:p>
            <a:pPr lvl="1"/>
            <a:r>
              <a:rPr lang="en-US" altLang="en-US" sz="2200" dirty="0" smtClean="0"/>
              <a:t>The second bond in a double bond is broken and two single bonds are formed.</a:t>
            </a:r>
          </a:p>
          <a:p>
            <a:pPr lvl="1"/>
            <a:r>
              <a:rPr lang="en-US" altLang="en-US" sz="2200" dirty="0" smtClean="0"/>
              <a:t>Atoms are added to the carbons that were in the double bond.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"/>
          <a:stretch>
            <a:fillRect/>
          </a:stretch>
        </p:blipFill>
        <p:spPr bwMode="auto">
          <a:xfrm>
            <a:off x="369006" y="3528646"/>
            <a:ext cx="839399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/>
              <a:t>5.6 Organic Addition Reactions to Alkenes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340400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Hydrogenation and Trans Fats</a:t>
            </a:r>
          </a:p>
          <a:p>
            <a:r>
              <a:rPr lang="en-US" altLang="en-US" sz="2400" dirty="0" smtClean="0"/>
              <a:t>During a hydrogenation reaction, two hydrogen atoms are added, converting an alkene double bond to an alkane single bond.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 catalyst such as platinum (Pt), nickel (Ni), or palladium (</a:t>
            </a:r>
            <a:r>
              <a:rPr lang="en-US" altLang="en-US" sz="2400" dirty="0" err="1" smtClean="0"/>
              <a:t>Pd</a:t>
            </a:r>
            <a:r>
              <a:rPr lang="en-US" altLang="en-US" sz="2400" dirty="0" smtClean="0"/>
              <a:t>) is used.</a:t>
            </a:r>
          </a:p>
          <a:p>
            <a:endParaRPr lang="en-US" altLang="en-US" sz="2400" dirty="0" smtClean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8"/>
          <a:stretch/>
        </p:blipFill>
        <p:spPr bwMode="auto">
          <a:xfrm>
            <a:off x="3276600" y="3581400"/>
            <a:ext cx="422585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/>
              <a:t>5.6 Organic Addition Reactions to Alkenes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6200" y="698430"/>
            <a:ext cx="9067800" cy="350249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Hydration</a:t>
            </a:r>
            <a:endParaRPr lang="en-US" altLang="en-US" sz="2800" dirty="0" smtClean="0"/>
          </a:p>
          <a:p>
            <a:r>
              <a:rPr lang="en-US" altLang="en-US" sz="2400" dirty="0" smtClean="0"/>
              <a:t>Hydration is the addition of water to the double bond in an alkene.</a:t>
            </a:r>
          </a:p>
          <a:p>
            <a:pPr lvl="1"/>
            <a:r>
              <a:rPr lang="en-US" altLang="en-US" sz="2000" dirty="0" smtClean="0"/>
              <a:t>The water gets added as —H and —OH. This reaction often requires a catalyst such as acid or an enzyme.</a:t>
            </a:r>
          </a:p>
          <a:p>
            <a:pPr lvl="1"/>
            <a:r>
              <a:rPr lang="en-US" altLang="en-US" sz="2000" dirty="0"/>
              <a:t>If the alkene double bond is asymmetric, the —H will bond to the carbon with more hydrogen atoms.</a:t>
            </a:r>
          </a:p>
          <a:p>
            <a:pPr lvl="1"/>
            <a:r>
              <a:rPr lang="en-US" altLang="en-US" sz="2000" dirty="0"/>
              <a:t>The —OH will bond to the carbon with more carbon groups attached.</a:t>
            </a:r>
          </a:p>
          <a:p>
            <a:endParaRPr lang="en-US" altLang="en-US" sz="2400" dirty="0" smtClean="0"/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"/>
          <a:stretch>
            <a:fillRect/>
          </a:stretch>
        </p:blipFill>
        <p:spPr bwMode="auto">
          <a:xfrm>
            <a:off x="1752600" y="3718144"/>
            <a:ext cx="5943600" cy="11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>
            <a:fillRect/>
          </a:stretch>
        </p:blipFill>
        <p:spPr bwMode="auto">
          <a:xfrm>
            <a:off x="1828800" y="5257800"/>
            <a:ext cx="5943600" cy="153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Learning 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2590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most likely product of hydration of CH</a:t>
            </a:r>
            <a:r>
              <a:rPr lang="en-US" baseline="-25000" dirty="0"/>
              <a:t>3</a:t>
            </a:r>
            <a:r>
              <a:rPr lang="en-US" dirty="0"/>
              <a:t>CH=CH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6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Learning 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16681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Draw the products of hydration of these alkenes.</a:t>
            </a:r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9574"/>
            <a:ext cx="3429000" cy="15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60" y="2490487"/>
            <a:ext cx="2720531" cy="21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36760" y="416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3676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36760" y="563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6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584775"/>
          </a:xfrm>
        </p:spPr>
        <p:txBody>
          <a:bodyPr/>
          <a:lstStyle/>
          <a:p>
            <a:r>
              <a:rPr lang="en-US" dirty="0" smtClean="0"/>
              <a:t>Identify these organic reactions </a:t>
            </a:r>
            <a:endParaRPr lang="en-US" dirty="0"/>
          </a:p>
        </p:txBody>
      </p:sp>
      <p:pic>
        <p:nvPicPr>
          <p:cNvPr id="1026" name="Picture 2" descr="Image result for condensati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" y="1110680"/>
            <a:ext cx="8991600" cy="20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rylation rea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5"/>
          <a:stretch/>
        </p:blipFill>
        <p:spPr bwMode="auto">
          <a:xfrm>
            <a:off x="0" y="3429000"/>
            <a:ext cx="905933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genation re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6553200" cy="16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20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5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89" y="781987"/>
            <a:ext cx="8839200" cy="5386090"/>
          </a:xfrm>
        </p:spPr>
        <p:txBody>
          <a:bodyPr/>
          <a:lstStyle/>
          <a:p>
            <a:r>
              <a:rPr lang="en-US" dirty="0" smtClean="0"/>
              <a:t>We discussed many different types of reactions. I would recommend that you make a study guide or flash cards to help you distinguish the difference between them.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Synthesis, Decomposition, Single Exchange, Double Exchange, Combustion, Inorganic Redox, Organic Redox, Condensation, Hydrolysis, Phosphorylation, Carboxylation, Hydrogenation, and Hydration.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6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68300" y="866775"/>
            <a:ext cx="8448675" cy="547226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800" b="1" dirty="0" smtClean="0">
                <a:ea typeface="ＭＳ Ｐゴシック" charset="-128"/>
                <a:cs typeface="ＭＳ Ｐゴシック" charset="-128"/>
              </a:rPr>
              <a:t>Randomness</a:t>
            </a:r>
          </a:p>
          <a:p>
            <a:pPr>
              <a:defRPr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For any chemical reaction, the heat of the reaction and the randomness of both reactants and products must be considered.</a:t>
            </a:r>
          </a:p>
          <a:p>
            <a:pPr marL="0" indent="0">
              <a:buNone/>
              <a:defRPr/>
            </a:pPr>
            <a:endParaRPr lang="en-US" altLang="en-US" sz="2400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b="1" dirty="0" smtClean="0">
                <a:ea typeface="ＭＳ Ｐゴシック" charset="-128"/>
                <a:cs typeface="ＭＳ Ｐゴシック" charset="-128"/>
              </a:rPr>
              <a:t>Free Energy and </a:t>
            </a:r>
            <a:r>
              <a:rPr lang="en-US" altLang="en-US" sz="28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800" b="1" i="1" dirty="0" smtClean="0">
                <a:ea typeface="ＭＳ Ｐゴシック" charset="-128"/>
                <a:cs typeface="ＭＳ Ｐゴシック" charset="-128"/>
              </a:rPr>
              <a:t>G</a:t>
            </a:r>
            <a:endParaRPr lang="en-US" altLang="en-US" sz="2800" b="1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The energy exchanged during a chemical reaction is </a:t>
            </a:r>
            <a:r>
              <a:rPr lang="en-US" altLang="en-US" sz="2400" b="1" dirty="0" smtClean="0">
                <a:ea typeface="ＭＳ Ｐゴシック" charset="-128"/>
                <a:cs typeface="ＭＳ Ｐゴシック" charset="-128"/>
              </a:rPr>
              <a:t>free energy 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altLang="en-US" sz="2400" b="1" i="1" dirty="0" smtClean="0">
                <a:ea typeface="ＭＳ Ｐゴシック" charset="-128"/>
                <a:cs typeface="ＭＳ Ｐゴシック" charset="-128"/>
              </a:rPr>
              <a:t>G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), or Gibbs free energy.</a:t>
            </a:r>
          </a:p>
          <a:p>
            <a:pPr>
              <a:defRPr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This is the amount of energy present in molecules available to do work.  </a:t>
            </a:r>
          </a:p>
          <a:p>
            <a:pPr>
              <a:defRPr/>
            </a:pP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en-US" sz="2400" b="1" dirty="0" smtClean="0">
                <a:ea typeface="ＭＳ Ｐゴシック" charset="-128"/>
                <a:cs typeface="ＭＳ Ｐゴシック" charset="-128"/>
              </a:rPr>
              <a:t>free energy change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,</a:t>
            </a:r>
            <a:r>
              <a:rPr lang="en-US" alt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4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400" b="1" i="1" dirty="0" smtClean="0">
                <a:ea typeface="ＭＳ Ｐゴシック" charset="-128"/>
                <a:cs typeface="ＭＳ Ｐゴシック" charset="-128"/>
              </a:rPr>
              <a:t>G</a:t>
            </a:r>
            <a:r>
              <a:rPr lang="en-US" altLang="en-US" sz="2400" dirty="0" smtClean="0">
                <a:ea typeface="ＭＳ Ｐゴシック" charset="-128"/>
                <a:cs typeface="ＭＳ Ｐゴシック" charset="-128"/>
              </a:rPr>
              <a:t>, is the energy difference between the free energy present in the product and that in the reactant molecules.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3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5 Study Guide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365125" y="860425"/>
            <a:ext cx="8702675" cy="303467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5.1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Thermodynamics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Investigate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properties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of heat and energy.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Draw </a:t>
            </a:r>
            <a:r>
              <a:rPr lang="en-US" dirty="0">
                <a:ea typeface="ＭＳ Ｐゴシック" charset="-128"/>
              </a:rPr>
              <a:t>reaction energy diagrams for exergonic </a:t>
            </a:r>
            <a:r>
              <a:rPr lang="en-US" dirty="0" smtClean="0">
                <a:ea typeface="ＭＳ Ｐゴシック" charset="-128"/>
              </a:rPr>
              <a:t>and endergonic reactions.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Calculate the energy content in food from its nutrient molecules.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5 </a:t>
            </a:r>
            <a:r>
              <a:rPr lang="en-US" altLang="en-US" dirty="0"/>
              <a:t>Study </a:t>
            </a:r>
            <a:r>
              <a:rPr lang="en-US" altLang="en-US" dirty="0" smtClean="0"/>
              <a:t>Guide (continued)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65125" y="866775"/>
            <a:ext cx="8474075" cy="392722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5.2 Chemical Reactions: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Kinetics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Examine the factors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that affect the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rate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of a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chemical reaction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.</a:t>
            </a: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Determine </a:t>
            </a:r>
            <a:r>
              <a:rPr lang="en-US" dirty="0">
                <a:ea typeface="ＭＳ Ｐゴシック" charset="-128"/>
              </a:rPr>
              <a:t>the effect that temperature, amount of reactants, and a catalyst have on the rate of a reaction</a:t>
            </a:r>
            <a:r>
              <a:rPr lang="en-US" dirty="0" smtClean="0">
                <a:ea typeface="ＭＳ Ｐゴシック" charset="-128"/>
              </a:rPr>
              <a:t>.</a:t>
            </a:r>
            <a:endParaRPr lang="en-US" dirty="0">
              <a:ea typeface="ＭＳ Ｐゴシック" charset="-128"/>
            </a:endParaRPr>
          </a:p>
          <a:p>
            <a:pPr lvl="1">
              <a:defRPr/>
            </a:pPr>
            <a:r>
              <a:rPr lang="en-US" dirty="0" smtClean="0">
                <a:ea typeface="ＭＳ Ｐゴシック" charset="-128"/>
              </a:rPr>
              <a:t>Recognize </a:t>
            </a:r>
            <a:r>
              <a:rPr lang="en-US" dirty="0">
                <a:ea typeface="ＭＳ Ｐゴシック" charset="-128"/>
              </a:rPr>
              <a:t>that enzymes are biological catalysts</a:t>
            </a:r>
            <a:r>
              <a:rPr lang="en-US" dirty="0" smtClean="0">
                <a:ea typeface="ＭＳ Ｐゴシック" charset="-128"/>
              </a:rPr>
              <a:t>.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5 </a:t>
            </a:r>
            <a:r>
              <a:rPr lang="en-US" altLang="en-US" dirty="0"/>
              <a:t>Study Guide (continued)</a:t>
            </a:r>
            <a:endParaRPr lang="en-US" altLang="en-US" dirty="0" smtClean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65125" y="866775"/>
            <a:ext cx="8497888" cy="5502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5.3 Overview of Chemical Reactions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Categorize chemical reactions by type.</a:t>
            </a:r>
          </a:p>
          <a:p>
            <a:pPr lvl="1">
              <a:defRPr/>
            </a:pPr>
            <a:r>
              <a:rPr lang="en-US" sz="2600" dirty="0" smtClean="0">
                <a:ea typeface="ＭＳ Ｐゴシック" charset="-128"/>
              </a:rPr>
              <a:t>Classify </a:t>
            </a:r>
            <a:r>
              <a:rPr lang="en-US" sz="2600" dirty="0">
                <a:ea typeface="ＭＳ Ｐゴシック" charset="-128"/>
              </a:rPr>
              <a:t>reactions as synthesis, decomposition, or exchange reactions</a:t>
            </a:r>
            <a:r>
              <a:rPr lang="en-US" sz="2600" dirty="0" smtClean="0">
                <a:ea typeface="ＭＳ Ｐゴシック" charset="-128"/>
              </a:rPr>
              <a:t>.</a:t>
            </a:r>
            <a:endParaRPr lang="en-US" sz="2600" dirty="0">
              <a:ea typeface="ＭＳ Ｐゴシック" charset="-128"/>
            </a:endParaRPr>
          </a:p>
          <a:p>
            <a:pPr lvl="1">
              <a:defRPr/>
            </a:pPr>
            <a:r>
              <a:rPr lang="en-US" sz="2600" dirty="0" smtClean="0">
                <a:ea typeface="ＭＳ Ｐゴシック" charset="-128"/>
              </a:rPr>
              <a:t>Predict </a:t>
            </a:r>
            <a:r>
              <a:rPr lang="en-US" sz="2600" dirty="0">
                <a:ea typeface="ＭＳ Ｐゴシック" charset="-128"/>
              </a:rPr>
              <a:t>the products of a synthesis, decomposition, or exchange reaction</a:t>
            </a:r>
            <a:r>
              <a:rPr lang="en-US" sz="2600" dirty="0" smtClean="0">
                <a:ea typeface="ＭＳ Ｐゴシック" charset="-128"/>
              </a:rPr>
              <a:t>.</a:t>
            </a:r>
            <a:endParaRPr lang="en-US" sz="2600" dirty="0">
              <a:ea typeface="ＭＳ Ｐゴシック" charset="-128"/>
            </a:endParaRPr>
          </a:p>
          <a:p>
            <a:pPr lvl="1">
              <a:defRPr/>
            </a:pPr>
            <a:r>
              <a:rPr lang="en-US" sz="2600" dirty="0" smtClean="0">
                <a:ea typeface="ＭＳ Ｐゴシック" charset="-128"/>
              </a:rPr>
              <a:t>Distinguish </a:t>
            </a:r>
            <a:r>
              <a:rPr lang="en-US" sz="2600" dirty="0">
                <a:ea typeface="ＭＳ Ｐゴシック" charset="-128"/>
              </a:rPr>
              <a:t>reversible and irreversible reactions</a:t>
            </a:r>
            <a:r>
              <a:rPr lang="en-US" sz="2600" dirty="0" smtClean="0">
                <a:ea typeface="ＭＳ Ｐゴシック" charset="-128"/>
              </a:rPr>
              <a:t>.</a:t>
            </a:r>
            <a:endParaRPr lang="en-US" sz="2600" dirty="0">
              <a:ea typeface="ＭＳ Ｐゴシック" charset="-128"/>
            </a:endParaRPr>
          </a:p>
          <a:p>
            <a:pPr lvl="1">
              <a:defRPr/>
            </a:pPr>
            <a:r>
              <a:rPr lang="en-US" sz="2600" dirty="0" smtClean="0">
                <a:ea typeface="ＭＳ Ｐゴシック" charset="-128"/>
              </a:rPr>
              <a:t>Predict </a:t>
            </a:r>
            <a:r>
              <a:rPr lang="en-US" sz="2600" dirty="0">
                <a:ea typeface="ＭＳ Ｐゴシック" charset="-128"/>
              </a:rPr>
              <a:t>the products and balance the chemical equation for a hydrocarbon undergoing </a:t>
            </a:r>
            <a:r>
              <a:rPr lang="en-US" sz="2600" dirty="0" smtClean="0">
                <a:ea typeface="ＭＳ Ｐゴシック" charset="-128"/>
              </a:rPr>
              <a:t>combustion.</a:t>
            </a:r>
          </a:p>
          <a:p>
            <a:pPr lvl="1">
              <a:defRPr/>
            </a:pPr>
            <a:r>
              <a:rPr lang="en-US" sz="2600" dirty="0" smtClean="0">
                <a:ea typeface="ＭＳ Ｐゴシック" charset="-128"/>
              </a:rPr>
              <a:t>Contrast </a:t>
            </a:r>
            <a:r>
              <a:rPr lang="en-US" sz="2600" dirty="0">
                <a:ea typeface="ＭＳ Ｐゴシック" charset="-128"/>
              </a:rPr>
              <a:t>a general chemical equation and an </a:t>
            </a:r>
            <a:r>
              <a:rPr lang="en-US" sz="2600" dirty="0" smtClean="0">
                <a:ea typeface="ＭＳ Ｐゴシック" charset="-128"/>
              </a:rPr>
              <a:t>organic chemical equation</a:t>
            </a:r>
            <a:r>
              <a:rPr lang="en-US" sz="2600" dirty="0" smtClean="0">
                <a:ea typeface="ＭＳ Ｐゴシック" charset="0"/>
              </a:rPr>
              <a:t>.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5 </a:t>
            </a:r>
            <a:r>
              <a:rPr lang="en-US" altLang="en-US" dirty="0"/>
              <a:t>Study Guide (continued)</a:t>
            </a:r>
            <a:endParaRPr lang="en-US" altLang="en-US" dirty="0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65125" y="865188"/>
            <a:ext cx="8424863" cy="409342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 smtClean="0">
                <a:ea typeface="ＭＳ Ｐゴシック" charset="-128"/>
                <a:cs typeface="ＭＳ Ｐゴシック" charset="-128"/>
              </a:rPr>
              <a:t>5.4 Oxidation and Reduction</a:t>
            </a:r>
            <a:endParaRPr lang="en-US" altLang="en-US" dirty="0" smtClean="0">
              <a:ea typeface="ＭＳ Ｐゴシック" charset="-128"/>
              <a:cs typeface="ＭＳ Ｐゴシック" charset="-128"/>
            </a:endParaRPr>
          </a:p>
          <a:p>
            <a:pPr marL="341313" indent="-341313">
              <a:defRPr/>
            </a:pPr>
            <a:r>
              <a:rPr lang="en-US" altLang="en-US" sz="2800" dirty="0" smtClean="0">
                <a:ea typeface="ＭＳ Ｐゴシック" charset="-128"/>
                <a:cs typeface="ＭＳ Ｐゴシック" charset="-128"/>
              </a:rPr>
              <a:t>Distinguish oxidation–reduction reactions in both inorganic and organic chemical reactions.</a:t>
            </a:r>
          </a:p>
          <a:p>
            <a:pPr marL="741363" lvl="1" indent="-341313">
              <a:defRPr/>
            </a:pPr>
            <a:r>
              <a:rPr lang="en-US" altLang="en-US" sz="2600" dirty="0" smtClean="0">
                <a:ea typeface="ＭＳ Ｐゴシック" charset="-128"/>
              </a:rPr>
              <a:t>Identify the substance oxidized and the substance reduced in an inorganic oxidation–reduction reaction.</a:t>
            </a:r>
          </a:p>
          <a:p>
            <a:pPr marL="741363" lvl="1" indent="-341313">
              <a:defRPr/>
            </a:pPr>
            <a:r>
              <a:rPr lang="en-US" altLang="en-US" sz="2600" dirty="0" smtClean="0">
                <a:ea typeface="ＭＳ Ｐゴシック" charset="-128"/>
              </a:rPr>
              <a:t>Identify the substance oxidized and the substance reduced in an organic oxidation–reduction reaction.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5 </a:t>
            </a:r>
            <a:r>
              <a:rPr lang="en-US" altLang="en-US" dirty="0"/>
              <a:t>Study Guide (continued)</a:t>
            </a:r>
            <a:endParaRPr lang="en-US" altLang="en-US" dirty="0" smtClean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65125" y="868363"/>
            <a:ext cx="8515350" cy="5207000"/>
          </a:xfrm>
        </p:spPr>
        <p:txBody>
          <a:bodyPr/>
          <a:lstStyle/>
          <a:p>
            <a:pPr marL="682625" indent="-682625"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5.5 Organic Reactions: Condensation and Hydrolysis </a:t>
            </a:r>
          </a:p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Characterize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organic reactions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condensation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and hydrolysis</a:t>
            </a:r>
            <a:r>
              <a:rPr lang="en-US" dirty="0">
                <a:ea typeface="ＭＳ Ｐゴシック" charset="-128"/>
                <a:cs typeface="ＭＳ Ｐゴシック" charset="-128"/>
              </a:rPr>
              <a:t>.</a:t>
            </a:r>
          </a:p>
          <a:p>
            <a:pPr lvl="1">
              <a:defRPr/>
            </a:pPr>
            <a:r>
              <a:rPr lang="en-US" sz="3000" dirty="0" smtClean="0">
                <a:ea typeface="ＭＳ Ｐゴシック" charset="-128"/>
              </a:rPr>
              <a:t>Predict </a:t>
            </a:r>
            <a:r>
              <a:rPr lang="en-US" sz="3000" dirty="0">
                <a:ea typeface="ＭＳ Ｐゴシック" charset="-128"/>
              </a:rPr>
              <a:t>the products of an organic condensation </a:t>
            </a:r>
            <a:r>
              <a:rPr lang="en-US" sz="3000" dirty="0" smtClean="0">
                <a:ea typeface="ＭＳ Ｐゴシック" charset="-128"/>
              </a:rPr>
              <a:t>reaction.</a:t>
            </a:r>
          </a:p>
          <a:p>
            <a:pPr lvl="1">
              <a:defRPr/>
            </a:pPr>
            <a:r>
              <a:rPr lang="en-US" sz="3000" dirty="0" smtClean="0">
                <a:ea typeface="ＭＳ Ｐゴシック" charset="-128"/>
              </a:rPr>
              <a:t>Predict </a:t>
            </a:r>
            <a:r>
              <a:rPr lang="en-US" sz="3000" dirty="0">
                <a:ea typeface="ＭＳ Ｐゴシック" charset="-128"/>
              </a:rPr>
              <a:t>the products of an organic hydrolysis reaction</a:t>
            </a:r>
            <a:r>
              <a:rPr lang="en-US" sz="3000" dirty="0" smtClean="0">
                <a:ea typeface="ＭＳ Ｐゴシック" charset="-128"/>
              </a:rPr>
              <a:t>.</a:t>
            </a:r>
          </a:p>
          <a:p>
            <a:pPr lvl="1">
              <a:defRPr/>
            </a:pPr>
            <a:r>
              <a:rPr lang="en-US" sz="3000" dirty="0" smtClean="0">
                <a:ea typeface="ＭＳ Ｐゴシック" charset="-128"/>
              </a:rPr>
              <a:t>Identify </a:t>
            </a:r>
            <a:r>
              <a:rPr lang="en-US" sz="3000" dirty="0">
                <a:ea typeface="ＭＳ Ｐゴシック" charset="-128"/>
              </a:rPr>
              <a:t>organic reactions as oxidation, reduction</a:t>
            </a:r>
            <a:r>
              <a:rPr lang="en-US" sz="3000" dirty="0" smtClean="0">
                <a:ea typeface="ＭＳ Ｐゴシック" charset="-128"/>
              </a:rPr>
              <a:t>, condensation</a:t>
            </a:r>
            <a:r>
              <a:rPr lang="en-US" sz="3000" dirty="0">
                <a:ea typeface="ＭＳ Ｐゴシック" charset="-128"/>
              </a:rPr>
              <a:t>, or hydrolysis.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dirty="0" smtClean="0"/>
              <a:t>Chapter </a:t>
            </a:r>
            <a:r>
              <a:rPr lang="en-US" altLang="en-US" smtClean="0"/>
              <a:t>5 </a:t>
            </a:r>
            <a:r>
              <a:rPr lang="en-US" altLang="en-US"/>
              <a:t>Study Guide (continued)</a:t>
            </a:r>
            <a:endParaRPr lang="en-US" altLang="en-US" dirty="0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65125" y="860425"/>
            <a:ext cx="8424863" cy="3698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5.6 Organic Addition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Reactions to Alkenes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Demonstrate how small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molecules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are added to alkenes.</a:t>
            </a:r>
          </a:p>
          <a:p>
            <a:pPr lvl="1">
              <a:defRPr/>
            </a:pPr>
            <a:r>
              <a:rPr lang="en-US" sz="3000" dirty="0" smtClean="0">
                <a:ea typeface="ＭＳ Ｐゴシック" charset="-128"/>
              </a:rPr>
              <a:t>Predict </a:t>
            </a:r>
            <a:r>
              <a:rPr lang="en-US" sz="3000" dirty="0">
                <a:ea typeface="ＭＳ Ｐゴシック" charset="-128"/>
              </a:rPr>
              <a:t>the products of a hydrogenation reaction, an addition reaction of an alkene</a:t>
            </a:r>
            <a:r>
              <a:rPr lang="en-US" sz="3000" dirty="0" smtClean="0">
                <a:ea typeface="ＭＳ Ｐゴシック" charset="-128"/>
              </a:rPr>
              <a:t>.</a:t>
            </a:r>
          </a:p>
          <a:p>
            <a:pPr lvl="1">
              <a:defRPr/>
            </a:pPr>
            <a:r>
              <a:rPr lang="en-US" sz="3000" dirty="0" smtClean="0">
                <a:ea typeface="ＭＳ Ｐゴシック" charset="-128"/>
              </a:rPr>
              <a:t>Predict </a:t>
            </a:r>
            <a:r>
              <a:rPr lang="en-US" sz="3000" dirty="0">
                <a:ea typeface="ＭＳ Ｐゴシック" charset="-128"/>
              </a:rPr>
              <a:t>the products of a hydration reaction, an </a:t>
            </a:r>
            <a:r>
              <a:rPr lang="en-US" sz="3000" dirty="0" smtClean="0">
                <a:ea typeface="ＭＳ Ｐゴシック" charset="-128"/>
              </a:rPr>
              <a:t>addition reaction </a:t>
            </a:r>
            <a:r>
              <a:rPr lang="en-US" sz="3000" dirty="0">
                <a:ea typeface="ＭＳ Ｐゴシック" charset="-128"/>
              </a:rPr>
              <a:t>of an alkene.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63" y="378588"/>
            <a:ext cx="7886700" cy="994172"/>
          </a:xfrm>
        </p:spPr>
        <p:txBody>
          <a:bodyPr/>
          <a:lstStyle/>
          <a:p>
            <a:r>
              <a:rPr lang="en-US" dirty="0" smtClean="0"/>
              <a:t>Additional Practice Problems and 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49" y="1661694"/>
            <a:ext cx="8618219" cy="4041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Book –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YouTube- </a:t>
            </a:r>
          </a:p>
          <a:p>
            <a:pPr marL="0" indent="0">
              <a:buNone/>
            </a:pPr>
            <a:r>
              <a:rPr lang="en-US" sz="1500" dirty="0" smtClean="0"/>
              <a:t>Types of Simple Reactions- Stop at Combustion Reactions. We will get to Acid-Base later. </a:t>
            </a:r>
            <a:endParaRPr lang="en-US" sz="15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www.youtube.com/watch?v=z0187f8gqfU</a:t>
            </a:r>
            <a:endParaRPr lang="en-US" sz="1600" dirty="0" smtClean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500" dirty="0" smtClean="0"/>
              <a:t>Organic Reactions-</a:t>
            </a:r>
            <a:endParaRPr lang="en-US" sz="15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www.youtube.com/watch?v=iUvquC4tCP4</a:t>
            </a:r>
            <a:endParaRPr lang="en-US" sz="1600" dirty="0" smtClean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500" dirty="0" smtClean="0"/>
              <a:t>Chemical Kinetics- Rate of Reaction</a:t>
            </a:r>
            <a:endParaRPr lang="en-US" sz="1500" i="1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www.youtube.com/watch?v=4SK4IlQjZZ4</a:t>
            </a:r>
            <a:endParaRPr lang="en-US" sz="1600" dirty="0" smtClean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altLang="en-US" sz="1500" dirty="0" smtClean="0"/>
              <a:t>Exothermic vs. Endothermic Reactions-</a:t>
            </a:r>
            <a:endParaRPr lang="en-US" altLang="en-US" sz="15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  <a:tabLst>
                <a:tab pos="1371600" algn="l"/>
              </a:tabLst>
              <a:defRPr/>
            </a:pPr>
            <a:r>
              <a:rPr lang="en-US" sz="1600" dirty="0">
                <a:hlinkClick r:id="rId5"/>
              </a:rPr>
              <a:t>https://www.youtube.com/watch?v=eJXL0IrbtqE</a:t>
            </a:r>
            <a:endParaRPr lang="en-US" altLang="en-US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93165"/>
              </p:ext>
            </p:extLst>
          </p:nvPr>
        </p:nvGraphicFramePr>
        <p:xfrm>
          <a:off x="1477208" y="2009602"/>
          <a:ext cx="6006703" cy="523876"/>
        </p:xfrm>
        <a:graphic>
          <a:graphicData uri="http://schemas.openxmlformats.org/drawingml/2006/table">
            <a:tbl>
              <a:tblPr/>
              <a:tblGrid>
                <a:gridCol w="798968">
                  <a:extLst>
                    <a:ext uri="{9D8B030D-6E8A-4147-A177-3AD203B41FA5}">
                      <a16:colId xmlns:a16="http://schemas.microsoft.com/office/drawing/2014/main" val="849925585"/>
                    </a:ext>
                  </a:extLst>
                </a:gridCol>
                <a:gridCol w="702707">
                  <a:extLst>
                    <a:ext uri="{9D8B030D-6E8A-4147-A177-3AD203B41FA5}">
                      <a16:colId xmlns:a16="http://schemas.microsoft.com/office/drawing/2014/main" val="2921592230"/>
                    </a:ext>
                  </a:extLst>
                </a:gridCol>
                <a:gridCol w="3247728">
                  <a:extLst>
                    <a:ext uri="{9D8B030D-6E8A-4147-A177-3AD203B41FA5}">
                      <a16:colId xmlns:a16="http://schemas.microsoft.com/office/drawing/2014/main" val="34890597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50158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Chapter</a:t>
                      </a:r>
                      <a:endParaRPr lang="en-US" sz="1200" dirty="0">
                        <a:effectLst/>
                      </a:endParaRPr>
                    </a:p>
                  </a:txBody>
                  <a:tcPr marL="14288" marR="14288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Page</a:t>
                      </a:r>
                      <a:endParaRPr lang="en-US" sz="1200" dirty="0">
                        <a:effectLst/>
                      </a:endParaRPr>
                    </a:p>
                  </a:txBody>
                  <a:tcPr marL="14288" marR="14288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Questions</a:t>
                      </a:r>
                      <a:endParaRPr lang="en-US" sz="1200">
                        <a:effectLst/>
                      </a:endParaRPr>
                    </a:p>
                  </a:txBody>
                  <a:tcPr marL="14288" marR="14288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Answers on</a:t>
                      </a:r>
                      <a:endParaRPr lang="en-US" sz="1200">
                        <a:effectLst/>
                      </a:endParaRPr>
                    </a:p>
                  </a:txBody>
                  <a:tcPr marL="14288" marR="14288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442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210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39, 47, 49, 55, 61, 63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214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7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5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931" y="568325"/>
            <a:ext cx="9144000" cy="5853910"/>
          </a:xfrm>
        </p:spPr>
        <p:txBody>
          <a:bodyPr/>
          <a:lstStyle/>
          <a:p>
            <a:r>
              <a:rPr lang="en-US" altLang="en-US" sz="2400" dirty="0" smtClean="0"/>
              <a:t>Because </a:t>
            </a:r>
            <a:r>
              <a:rPr lang="en-US" altLang="en-US" sz="24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 includes both heat and randomness, the terms </a:t>
            </a:r>
            <a:r>
              <a:rPr lang="en-US" altLang="en-US" sz="2400" b="1" dirty="0" smtClean="0"/>
              <a:t>exergonic</a:t>
            </a:r>
            <a:r>
              <a:rPr lang="en-US" altLang="en-US" sz="2400" dirty="0" smtClean="0"/>
              <a:t> (gives off energy) and </a:t>
            </a:r>
            <a:r>
              <a:rPr lang="en-US" altLang="en-US" sz="2400" b="1" dirty="0" smtClean="0"/>
              <a:t>endergonic</a:t>
            </a:r>
            <a:r>
              <a:rPr lang="en-US" altLang="en-US" sz="2400" dirty="0" smtClean="0"/>
              <a:t> (requires energy) are used.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For an exergonic reaction, the free energy of the reactants is greater than the free energy of the products and </a:t>
            </a:r>
            <a:r>
              <a:rPr lang="en-US" altLang="en-US" sz="24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 is negative.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Reactions with a negative </a:t>
            </a:r>
            <a:r>
              <a:rPr lang="en-US" altLang="en-US" sz="24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 value do not require energy input and occur spontaneously.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b="1" dirty="0" smtClean="0"/>
              <a:t>Spontaneous processes</a:t>
            </a:r>
            <a:r>
              <a:rPr lang="en-US" altLang="en-US" sz="2400" dirty="0" smtClean="0"/>
              <a:t> will continue to occur once started and do not require energy from the surroundings.</a:t>
            </a:r>
          </a:p>
          <a:p>
            <a:endParaRPr lang="en-US" altLang="en-US" sz="2400" b="1" dirty="0">
              <a:latin typeface="Symbol" pitchFamily="18" charset="2"/>
              <a:ea typeface="ＭＳ Ｐゴシック" charset="-128"/>
              <a:cs typeface="ＭＳ Ｐゴシック" charset="-128"/>
              <a:sym typeface="Symbol"/>
            </a:endParaRPr>
          </a:p>
          <a:p>
            <a:pPr marL="0" indent="0">
              <a:buNone/>
            </a:pPr>
            <a:endParaRPr lang="en-US" altLang="en-US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8300" y="762000"/>
            <a:ext cx="4356100" cy="5558445"/>
          </a:xfrm>
        </p:spPr>
        <p:txBody>
          <a:bodyPr/>
          <a:lstStyle/>
          <a:p>
            <a:r>
              <a:rPr lang="en-US" altLang="en-US" sz="2400" dirty="0" smtClean="0"/>
              <a:t>Reactions with a </a:t>
            </a:r>
            <a:br>
              <a:rPr lang="en-US" altLang="en-US" sz="2400" dirty="0" smtClean="0"/>
            </a:br>
            <a:r>
              <a:rPr lang="en-US" altLang="en-US" sz="2400" dirty="0" smtClean="0"/>
              <a:t>positive </a:t>
            </a:r>
            <a:r>
              <a:rPr lang="en-US" altLang="en-US" sz="2400" b="1" dirty="0" smtClean="0">
                <a:latin typeface="Symbol" pitchFamily="18" charset="2"/>
                <a:ea typeface="ＭＳ Ｐゴシック" charset="-128"/>
                <a:cs typeface="ＭＳ Ｐゴシック" charset="-128"/>
                <a:sym typeface="Symbol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 value require </a:t>
            </a:r>
            <a:br>
              <a:rPr lang="en-US" altLang="en-US" sz="2400" dirty="0" smtClean="0"/>
            </a:br>
            <a:r>
              <a:rPr lang="en-US" altLang="en-US" sz="2400" dirty="0" smtClean="0"/>
              <a:t>energy input from their surroundings and are nonspontaneous.</a:t>
            </a:r>
            <a:r>
              <a:rPr lang="en-US" altLang="en-US" sz="2400" b="1" dirty="0" smtClean="0"/>
              <a:t> </a:t>
            </a:r>
          </a:p>
          <a:p>
            <a:endParaRPr lang="en-US" altLang="en-US" sz="2400" b="1" dirty="0" smtClean="0"/>
          </a:p>
          <a:p>
            <a:r>
              <a:rPr lang="en-US" altLang="en-US" sz="2400" b="1" dirty="0" smtClean="0"/>
              <a:t>Nonspontaneous processes</a:t>
            </a:r>
            <a:r>
              <a:rPr lang="en-US" altLang="en-US" sz="2400" dirty="0" smtClean="0"/>
              <a:t> do not </a:t>
            </a:r>
            <a:br>
              <a:rPr lang="en-US" altLang="en-US" sz="2400" dirty="0" smtClean="0"/>
            </a:br>
            <a:r>
              <a:rPr lang="en-US" altLang="en-US" sz="2400" dirty="0" smtClean="0"/>
              <a:t>occur naturally and require energy input.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 canoe can go </a:t>
            </a:r>
            <a:br>
              <a:rPr lang="en-US" altLang="en-US" sz="2400" dirty="0" smtClean="0"/>
            </a:br>
            <a:r>
              <a:rPr lang="en-US" altLang="en-US" sz="2400" dirty="0" smtClean="0"/>
              <a:t>upstream only if the paddler inputs energy.  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"/>
          <a:stretch>
            <a:fillRect/>
          </a:stretch>
        </p:blipFill>
        <p:spPr bwMode="auto">
          <a:xfrm>
            <a:off x="4999038" y="1143000"/>
            <a:ext cx="352583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133600" y="685800"/>
            <a:ext cx="5486400" cy="6116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8325"/>
          </a:xfrm>
        </p:spPr>
        <p:txBody>
          <a:bodyPr/>
          <a:lstStyle/>
          <a:p>
            <a:r>
              <a:rPr lang="en-US" altLang="en-US" smtClean="0"/>
              <a:t>5.1 Thermodynamics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5600" y="838200"/>
            <a:ext cx="8396288" cy="40195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smtClean="0"/>
              <a:t>In a living system, the free energy given off in one chemical reaction is coupled as input to another chemical reaction.</a:t>
            </a:r>
          </a:p>
          <a:p>
            <a:pPr>
              <a:spcAft>
                <a:spcPts val="600"/>
              </a:spcAft>
            </a:pPr>
            <a:endParaRPr lang="en-US" altLang="en-US" sz="2400" dirty="0" smtClean="0"/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The main molecule that transfers energy in living systems is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denosine </a:t>
            </a:r>
            <a:r>
              <a:rPr lang="en-US" altLang="en-US" sz="2400" b="1" dirty="0" smtClean="0"/>
              <a:t>t</a:t>
            </a:r>
            <a:r>
              <a:rPr lang="en-US" altLang="en-US" sz="2400" dirty="0" smtClean="0"/>
              <a:t>ri</a:t>
            </a:r>
            <a:r>
              <a:rPr lang="en-US" altLang="en-US" sz="2400" b="1" dirty="0" smtClean="0"/>
              <a:t>p</a:t>
            </a:r>
            <a:r>
              <a:rPr lang="en-US" altLang="en-US" sz="2400" dirty="0" smtClean="0"/>
              <a:t>hosphate, </a:t>
            </a:r>
            <a:r>
              <a:rPr lang="en-US" altLang="en-US" sz="2400" b="1" dirty="0" smtClean="0"/>
              <a:t>ATP</a:t>
            </a:r>
            <a:r>
              <a:rPr lang="en-US" altLang="en-US" sz="2400" dirty="0" smtClean="0"/>
              <a:t>.</a:t>
            </a:r>
          </a:p>
          <a:p>
            <a:pPr>
              <a:spcAft>
                <a:spcPts val="600"/>
              </a:spcAft>
            </a:pPr>
            <a:endParaRPr lang="en-US" altLang="en-US" sz="2400" dirty="0" smtClean="0"/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The spontaneity of a reaction does not tell us how fast a reaction occurs.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41913"/>
            <a:ext cx="228206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Times New Roman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50597</TotalTime>
  <Words>2760</Words>
  <Application>Microsoft Office PowerPoint</Application>
  <PresentationFormat>On-screen Show (4:3)</PresentationFormat>
  <Paragraphs>311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Geneva</vt:lpstr>
      <vt:lpstr>Symbol</vt:lpstr>
      <vt:lpstr>Times</vt:lpstr>
      <vt:lpstr>Times New Roman</vt:lpstr>
      <vt:lpstr>Verdana</vt:lpstr>
      <vt:lpstr>HA5Lect_template</vt:lpstr>
      <vt:lpstr>Office Theme</vt:lpstr>
      <vt:lpstr>PowerPoint Presentation</vt:lpstr>
      <vt:lpstr>Announcements</vt:lpstr>
      <vt:lpstr>Outline</vt:lpstr>
      <vt:lpstr>5.1 Thermodynamics</vt:lpstr>
      <vt:lpstr>5.1 Thermodynamics</vt:lpstr>
      <vt:lpstr>5.1 Thermodynamics</vt:lpstr>
      <vt:lpstr>5.1 Thermodynamics</vt:lpstr>
      <vt:lpstr>5.1 Thermodynamics</vt:lpstr>
      <vt:lpstr>5.1 Thermodynamics</vt:lpstr>
      <vt:lpstr>5.1 Thermodynamics</vt:lpstr>
      <vt:lpstr>Learning Check</vt:lpstr>
      <vt:lpstr>5.1 Thermodynamics</vt:lpstr>
      <vt:lpstr>5.1 Thermodynamics</vt:lpstr>
      <vt:lpstr>5.2 Chemical Reactions: Kinetics</vt:lpstr>
      <vt:lpstr>5.2 Chemical Reactions: Kinetics</vt:lpstr>
      <vt:lpstr>5.2 Chemical Reactions: Kinetics</vt:lpstr>
      <vt:lpstr>5.2 Chemical Reactions: Kinetics</vt:lpstr>
      <vt:lpstr>5.2 Chemical Reactions: Kinetics</vt:lpstr>
      <vt:lpstr>5.2 Chemical Reactions: Kinetics</vt:lpstr>
      <vt:lpstr>Learning Check</vt:lpstr>
      <vt:lpstr>5.3 Overview of Chemical Reactions</vt:lpstr>
      <vt:lpstr>Learning Check</vt:lpstr>
      <vt:lpstr>Learning Check </vt:lpstr>
      <vt:lpstr>5.3 Overview of Chemical Reactions</vt:lpstr>
      <vt:lpstr>5.3 Overview of Chemical Reactions</vt:lpstr>
      <vt:lpstr>5.3 Overview of Chemical Reactions</vt:lpstr>
      <vt:lpstr>5.3 Overview of Chemical Reactions</vt:lpstr>
      <vt:lpstr>5.3 Overview of Chemical Reactions</vt:lpstr>
      <vt:lpstr>5.3 Overview of Chemical Reactions</vt:lpstr>
      <vt:lpstr>5.3 Overview of Chemical Reactions</vt:lpstr>
      <vt:lpstr>5.4 Oxidation and Reduction</vt:lpstr>
      <vt:lpstr>5.4 Oxidation and Reduction</vt:lpstr>
      <vt:lpstr>5.4 Oxidation and Reduction</vt:lpstr>
      <vt:lpstr>Learning Check</vt:lpstr>
      <vt:lpstr>5.4 Oxidation and Reduction</vt:lpstr>
      <vt:lpstr>5.4 Oxidation and Reduction</vt:lpstr>
      <vt:lpstr>5.4 Oxidation and Reduction</vt:lpstr>
      <vt:lpstr>5.5 Organic Reactions: Condensation and Hydrolysis</vt:lpstr>
      <vt:lpstr>5.5 Organic Reactions: Condensation and Hydrolysis</vt:lpstr>
      <vt:lpstr>5.5 Organic Reactions: Condensation and Hydrolysis</vt:lpstr>
      <vt:lpstr>5.5 Organic Reactions: Condensation and Hydrolysis</vt:lpstr>
      <vt:lpstr>5.6 Organic Addition Reactions to Alkenes</vt:lpstr>
      <vt:lpstr>5.6 Organic Addition Reactions to Alkenes</vt:lpstr>
      <vt:lpstr>5.6 Organic Addition Reactions to Alkenes</vt:lpstr>
      <vt:lpstr>Learning Check</vt:lpstr>
      <vt:lpstr>Learning Check</vt:lpstr>
      <vt:lpstr>Learning Check </vt:lpstr>
      <vt:lpstr>PowerPoint Presentation</vt:lpstr>
      <vt:lpstr>PowerPoint Presentation</vt:lpstr>
      <vt:lpstr>PowerPoint Presentation</vt:lpstr>
      <vt:lpstr>Chapter 5 Study Guide</vt:lpstr>
      <vt:lpstr>Chapter 5 Study Guide (continued)</vt:lpstr>
      <vt:lpstr>Chapter 5 Study Guide (continued)</vt:lpstr>
      <vt:lpstr>Chapter 5 Study Guide (continued)</vt:lpstr>
      <vt:lpstr>Chapter 5 Study Guide (continued)</vt:lpstr>
      <vt:lpstr>Chapter 5 Study Guide (continued)</vt:lpstr>
      <vt:lpstr>Additional Practice Problems and Videos 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Hannah Cronk</cp:lastModifiedBy>
  <cp:revision>318</cp:revision>
  <dcterms:created xsi:type="dcterms:W3CDTF">2013-02-05T19:46:37Z</dcterms:created>
  <dcterms:modified xsi:type="dcterms:W3CDTF">2019-12-04T15:04:07Z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