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58" r:id="rId3"/>
    <p:sldId id="259" r:id="rId4"/>
    <p:sldId id="291" r:id="rId5"/>
    <p:sldId id="293" r:id="rId6"/>
    <p:sldId id="294" r:id="rId7"/>
    <p:sldId id="328" r:id="rId8"/>
    <p:sldId id="295" r:id="rId9"/>
    <p:sldId id="329" r:id="rId10"/>
    <p:sldId id="337" r:id="rId11"/>
    <p:sldId id="335" r:id="rId12"/>
    <p:sldId id="336" r:id="rId13"/>
    <p:sldId id="338" r:id="rId14"/>
    <p:sldId id="339" r:id="rId15"/>
    <p:sldId id="260" r:id="rId16"/>
    <p:sldId id="264" r:id="rId17"/>
    <p:sldId id="321" r:id="rId18"/>
    <p:sldId id="269" r:id="rId19"/>
    <p:sldId id="270" r:id="rId20"/>
    <p:sldId id="271" r:id="rId21"/>
    <p:sldId id="272" r:id="rId22"/>
    <p:sldId id="322" r:id="rId23"/>
    <p:sldId id="273" r:id="rId24"/>
    <p:sldId id="276" r:id="rId25"/>
    <p:sldId id="275" r:id="rId26"/>
    <p:sldId id="277" r:id="rId27"/>
    <p:sldId id="279" r:id="rId28"/>
    <p:sldId id="323" r:id="rId29"/>
    <p:sldId id="280" r:id="rId30"/>
    <p:sldId id="330" r:id="rId31"/>
    <p:sldId id="331" r:id="rId32"/>
    <p:sldId id="340" r:id="rId33"/>
    <p:sldId id="281" r:id="rId34"/>
    <p:sldId id="282" r:id="rId35"/>
    <p:sldId id="284" r:id="rId36"/>
    <p:sldId id="286" r:id="rId37"/>
    <p:sldId id="288" r:id="rId38"/>
    <p:sldId id="333" r:id="rId39"/>
    <p:sldId id="325" r:id="rId40"/>
    <p:sldId id="332" r:id="rId41"/>
    <p:sldId id="290" r:id="rId42"/>
    <p:sldId id="287" r:id="rId43"/>
    <p:sldId id="326" r:id="rId44"/>
    <p:sldId id="327" r:id="rId45"/>
    <p:sldId id="296" r:id="rId46"/>
    <p:sldId id="297" r:id="rId47"/>
    <p:sldId id="298" r:id="rId48"/>
    <p:sldId id="300" r:id="rId49"/>
    <p:sldId id="301" r:id="rId50"/>
    <p:sldId id="304" r:id="rId51"/>
    <p:sldId id="306" r:id="rId52"/>
    <p:sldId id="308" r:id="rId53"/>
    <p:sldId id="311" r:id="rId54"/>
    <p:sldId id="313" r:id="rId55"/>
    <p:sldId id="314" r:id="rId56"/>
    <p:sldId id="342" r:id="rId57"/>
    <p:sldId id="343" r:id="rId58"/>
    <p:sldId id="344" r:id="rId59"/>
    <p:sldId id="346" r:id="rId60"/>
    <p:sldId id="345" r:id="rId61"/>
    <p:sldId id="316" r:id="rId62"/>
    <p:sldId id="317" r:id="rId63"/>
    <p:sldId id="318" r:id="rId64"/>
    <p:sldId id="319" r:id="rId65"/>
    <p:sldId id="320" r:id="rId66"/>
    <p:sldId id="34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8" y="10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82E32-4692-42AF-B1F6-8DE0624AC062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9CCE0-86CA-4B8B-B028-8F6F822A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5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24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5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1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2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0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814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97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84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9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0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97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54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50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99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53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9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81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50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66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8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83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6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38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65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32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455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33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6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40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0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6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71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32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8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3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7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1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A9AA-AD53-42A6-9222-11669211177E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ADA9-43CF-4AB5-9918-34862494947D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3FC-A92D-49B8-850B-EC2B8A8B38A1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183C-2616-4578-9BA7-F22592F8AC15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A05E-EDCE-4D67-A9E5-F71788F14805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374D-756F-4740-833B-50E17F678D09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5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0F94-76BA-49F6-B256-220D6991A615}" type="datetime1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0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823-7AA3-49CE-8ED2-A3CC5A5959E2}" type="datetime1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02E24-E8A3-402E-B72D-9E37E5A23DDA}" type="datetime1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40B2-5A20-46BD-A097-A2D03C001817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0BF3-F772-4A77-8925-161913A37D98}" type="datetime1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8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DF755-58C4-4B49-A7BC-8BC5173AF64D}" type="datetime1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9B44-4175-48A1-AB28-FEDFA9FA5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8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FbGLEZ4qt0" TargetMode="External"/><Relationship Id="rId7" Type="http://schemas.openxmlformats.org/officeDocument/2006/relationships/hyperlink" Target="https://www.youtube.com/watch?v=72CQe-_PJU4" TargetMode="External"/><Relationship Id="rId2" Type="http://schemas.openxmlformats.org/officeDocument/2006/relationships/hyperlink" Target="https://www.youtube.com/watch?v=jHbocq7n1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IuXl7o6mAw" TargetMode="External"/><Relationship Id="rId5" Type="http://schemas.openxmlformats.org/officeDocument/2006/relationships/hyperlink" Target="https://www.youtube.com/watch?v=nijb6UMvZuE" TargetMode="External"/><Relationship Id="rId4" Type="http://schemas.openxmlformats.org/officeDocument/2006/relationships/hyperlink" Target="https://www.youtube.com/watch?v=c9beXPzJ-F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/>
        </p:nvSpPr>
        <p:spPr bwMode="auto">
          <a:xfrm>
            <a:off x="60198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latin typeface="Arial" charset="0"/>
              </a:rPr>
              <a:t>Chapter 3</a:t>
            </a:r>
            <a:br>
              <a:rPr lang="en-US" sz="3400" b="1" dirty="0">
                <a:latin typeface="Arial" charset="0"/>
              </a:rPr>
            </a:br>
            <a:r>
              <a:rPr lang="en-US" sz="3400" b="1" dirty="0">
                <a:latin typeface="Arial" charset="0"/>
              </a:rPr>
              <a:t/>
            </a:r>
            <a:br>
              <a:rPr lang="en-US" sz="3400" b="1" dirty="0">
                <a:latin typeface="Arial" charset="0"/>
              </a:rPr>
            </a:br>
            <a:r>
              <a:rPr lang="en-US" sz="3400" b="1" dirty="0">
                <a:latin typeface="Arial" charset="0"/>
              </a:rPr>
              <a:t> </a:t>
            </a:r>
            <a:r>
              <a:rPr lang="en-US" sz="3400" b="1" dirty="0">
                <a:latin typeface="Arial" charset="0"/>
                <a:cs typeface="Arial" charset="0"/>
              </a:rPr>
              <a:t>Compounds—How Elements Combine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78167"/>
            <a:ext cx="4454427" cy="57016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Molar Mass as a Conversion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Question: How many grams of SO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are in 10.8 moles of SO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Step 1: Find Molar Mass of SO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Image result for using molar mass as a conversion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0" y="3502024"/>
            <a:ext cx="71247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4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Learning Check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How many moles are in 28.5g of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How many grams are in 4.8mol of 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?</a:t>
            </a:r>
            <a:endParaRPr lang="en-US" sz="32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Learning Check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should you use molar mass in a calculation versus when should you use Avogadro's Number?</a:t>
            </a:r>
            <a:endParaRPr lang="en-US" sz="32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79615"/>
            <a:ext cx="10515600" cy="1325563"/>
          </a:xfrm>
        </p:spPr>
        <p:txBody>
          <a:bodyPr/>
          <a:lstStyle/>
          <a:p>
            <a:r>
              <a:rPr lang="en-US" dirty="0" smtClean="0"/>
              <a:t>Mole to Mole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13</a:t>
            </a:fld>
            <a:endParaRPr lang="en-US"/>
          </a:p>
        </p:txBody>
      </p:sp>
      <p:pic>
        <p:nvPicPr>
          <p:cNvPr id="4100" name="Picture 4" descr="Image result for mole to mole ratio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3"/>
          <a:stretch/>
        </p:blipFill>
        <p:spPr bwMode="auto">
          <a:xfrm>
            <a:off x="2588531" y="894940"/>
            <a:ext cx="7235826" cy="59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8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Learning Check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moles of H</a:t>
            </a:r>
            <a:r>
              <a:rPr lang="en-US" baseline="-25000" dirty="0" smtClean="0"/>
              <a:t>2</a:t>
            </a:r>
            <a:r>
              <a:rPr lang="en-US" dirty="0" smtClean="0"/>
              <a:t> would be produced from 6.2 moles of Fe?</a:t>
            </a: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14</a:t>
            </a:fld>
            <a:endParaRPr lang="en-US"/>
          </a:p>
        </p:txBody>
      </p:sp>
      <p:pic>
        <p:nvPicPr>
          <p:cNvPr id="6146" name="Picture 2" descr="Image result for mole to mole ratio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6"/>
          <a:stretch/>
        </p:blipFill>
        <p:spPr bwMode="auto">
          <a:xfrm>
            <a:off x="1729909" y="2556327"/>
            <a:ext cx="8732181" cy="12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43753" y="3710803"/>
            <a:ext cx="11214847" cy="3280898"/>
          </a:xfrm>
        </p:spPr>
        <p:txBody>
          <a:bodyPr/>
          <a:lstStyle/>
          <a:p>
            <a:r>
              <a:rPr lang="en-US" dirty="0"/>
              <a:t>The arrangement of electrons around an atom is one of the reasons elements form compounds. </a:t>
            </a:r>
          </a:p>
          <a:p>
            <a:pPr lvl="1"/>
            <a:r>
              <a:rPr lang="en-US" dirty="0"/>
              <a:t>The exact location of any given electron outside the nucleus is difficult to determine, but most of them lie within an electron cloud. </a:t>
            </a:r>
          </a:p>
          <a:p>
            <a:pPr lvl="1"/>
            <a:r>
              <a:rPr lang="en-US" dirty="0"/>
              <a:t>Because electrons are charged and are in constant motion, they possess energy.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3.1 Electron Arrangements and the Octet Rule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753" y="838200"/>
            <a:ext cx="11322423" cy="4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Electrons exist only at distinct energy levels (steps on the staircase), not in between. </a:t>
            </a:r>
          </a:p>
          <a:p>
            <a:pPr lvl="1"/>
            <a:r>
              <a:rPr lang="en-US" dirty="0" smtClean="0"/>
              <a:t>In general, electrons will occupy the lowest energy step first. </a:t>
            </a:r>
          </a:p>
          <a:p>
            <a:pPr lvl="1"/>
            <a:r>
              <a:rPr lang="en-US" dirty="0" smtClean="0"/>
              <a:t>The lowest energy level is found closest to the nucleus. </a:t>
            </a:r>
          </a:p>
          <a:p>
            <a:pPr lvl="1"/>
            <a:r>
              <a:rPr lang="en-US" dirty="0" smtClean="0"/>
              <a:t>Unlike a real staircase, the energy levels get closer together the farther you get from the nucleus.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49624" y="3532292"/>
            <a:ext cx="11308976" cy="52137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Elements </a:t>
            </a:r>
            <a:r>
              <a:rPr lang="en-US" sz="2400" dirty="0"/>
              <a:t>with the same number of electrons in their highest energy level are in the same group on the periodic table. </a:t>
            </a:r>
          </a:p>
          <a:p>
            <a:pPr lvl="1"/>
            <a:r>
              <a:rPr lang="en-US" sz="2000" dirty="0" smtClean="0"/>
              <a:t>Boron </a:t>
            </a:r>
            <a:r>
              <a:rPr lang="en-US" sz="2000" dirty="0"/>
              <a:t>(B) and aluminum (Al) have three electrons in their highest energy level. Both are in Group 3A.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3.1 Electron Arrangements and the Octet Rule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9624" y="838200"/>
            <a:ext cx="11308976" cy="5016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highest energy level that contains electrons is the </a:t>
            </a:r>
            <a:r>
              <a:rPr lang="en-US" sz="2400" b="1" dirty="0" smtClean="0"/>
              <a:t>valence shell</a:t>
            </a:r>
            <a:r>
              <a:rPr lang="en-US" sz="2400" dirty="0" smtClean="0"/>
              <a:t>. The electrons in it are </a:t>
            </a:r>
            <a:r>
              <a:rPr lang="en-US" sz="2400" b="1" dirty="0" smtClean="0"/>
              <a:t>valence electrons</a:t>
            </a:r>
            <a:r>
              <a:rPr lang="en-US" sz="2400" dirty="0" smtClean="0"/>
              <a:t>.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Valence electrons are farthest from the nucleus.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These electrons combine when elements make compounds.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Groups indicate the number of valence electrons in atoms for the main-group elements.</a:t>
            </a:r>
          </a:p>
        </p:txBody>
      </p:sp>
      <p:pic>
        <p:nvPicPr>
          <p:cNvPr id="2050" name="Picture 2" descr="Image result for valence electr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8"/>
          <a:stretch/>
        </p:blipFill>
        <p:spPr bwMode="auto">
          <a:xfrm>
            <a:off x="2845320" y="4845339"/>
            <a:ext cx="6129951" cy="17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many valence electrons do the following elements have?</a:t>
            </a:r>
          </a:p>
          <a:p>
            <a:endParaRPr lang="en-US" dirty="0" smtClean="0"/>
          </a:p>
          <a:p>
            <a:r>
              <a:rPr lang="en-US" dirty="0" smtClean="0"/>
              <a:t>Be</a:t>
            </a:r>
          </a:p>
          <a:p>
            <a:r>
              <a:rPr lang="en-US" dirty="0" smtClean="0"/>
              <a:t>F</a:t>
            </a:r>
          </a:p>
          <a:p>
            <a:r>
              <a:rPr lang="en-US" dirty="0" smtClean="0"/>
              <a:t>S</a:t>
            </a:r>
          </a:p>
          <a:p>
            <a:r>
              <a:rPr lang="en-US" dirty="0" smtClean="0"/>
              <a:t>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60829" y="717177"/>
            <a:ext cx="11470341" cy="5613845"/>
          </a:xfrm>
        </p:spPr>
        <p:txBody>
          <a:bodyPr/>
          <a:lstStyle/>
          <a:p>
            <a:r>
              <a:rPr lang="en-US" sz="2600" dirty="0"/>
              <a:t>Elements in Group 8A, the </a:t>
            </a:r>
            <a:r>
              <a:rPr lang="en-US" sz="2600" b="1" dirty="0"/>
              <a:t>noble </a:t>
            </a:r>
            <a:r>
              <a:rPr lang="en-US" sz="2600" dirty="0"/>
              <a:t>or inert </a:t>
            </a:r>
            <a:r>
              <a:rPr lang="en-US" sz="2600" b="1" dirty="0"/>
              <a:t>gases</a:t>
            </a:r>
            <a:r>
              <a:rPr lang="en-US" sz="2600" dirty="0" smtClean="0"/>
              <a:t>, are </a:t>
            </a:r>
            <a:r>
              <a:rPr lang="en-US" sz="2600" dirty="0"/>
              <a:t>unreactive under all but extreme conditions. </a:t>
            </a:r>
          </a:p>
          <a:p>
            <a:pPr lvl="1"/>
            <a:r>
              <a:rPr lang="en-US" sz="2200" dirty="0"/>
              <a:t>The noble gases (8A) have eight valence electrons (except for helium, which has only two valence electrons). Possessing eight valence electrons is a highly stable state for an atom. 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600" dirty="0"/>
              <a:t>Most atoms will react with other atoms to achieve eight electrons in their valence shell. This is the </a:t>
            </a:r>
            <a:r>
              <a:rPr lang="en-US" sz="2600" b="1" dirty="0"/>
              <a:t>octet rule</a:t>
            </a:r>
            <a:r>
              <a:rPr lang="en-US" sz="2600" dirty="0"/>
              <a:t>.</a:t>
            </a:r>
          </a:p>
          <a:p>
            <a:pPr lvl="1"/>
            <a:r>
              <a:rPr lang="en-US" sz="2200" dirty="0"/>
              <a:t>To achieve a valence octet, some atoms give away electrons, others accept or take electrons, and others share electrons.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3.1 Electron Arrangements and the Octet Rule</a:t>
            </a:r>
          </a:p>
        </p:txBody>
      </p:sp>
      <p:pic>
        <p:nvPicPr>
          <p:cNvPr id="1026" name="Picture 2" descr="Image result for noble gas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3"/>
          <a:stretch/>
        </p:blipFill>
        <p:spPr bwMode="auto">
          <a:xfrm>
            <a:off x="2498055" y="4311904"/>
            <a:ext cx="7637931" cy="21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793376" y="852166"/>
            <a:ext cx="10865224" cy="2653034"/>
          </a:xfrm>
        </p:spPr>
        <p:txBody>
          <a:bodyPr/>
          <a:lstStyle/>
          <a:p>
            <a:r>
              <a:rPr lang="en-US" sz="2600" dirty="0"/>
              <a:t>If an atom gains or loses electrons to achieve an octet, this newly formed particle would have an </a:t>
            </a:r>
            <a:r>
              <a:rPr lang="en-US" sz="2600" i="1" dirty="0"/>
              <a:t>unequal </a:t>
            </a:r>
            <a:r>
              <a:rPr lang="en-US" sz="2600" dirty="0"/>
              <a:t>number of protons and electrons and a net charge. These charged atoms are </a:t>
            </a:r>
            <a:r>
              <a:rPr lang="en-US" sz="2600" b="1" dirty="0"/>
              <a:t>ions</a:t>
            </a:r>
            <a:r>
              <a:rPr lang="en-US" sz="2600" dirty="0"/>
              <a:t>.</a:t>
            </a:r>
          </a:p>
          <a:p>
            <a:r>
              <a:rPr lang="en-US" sz="2600" dirty="0"/>
              <a:t>Ions formed when atoms gain electrons and become negatively charged are called </a:t>
            </a:r>
            <a:r>
              <a:rPr lang="en-US" sz="2600" b="1" dirty="0"/>
              <a:t>anions</a:t>
            </a:r>
            <a:r>
              <a:rPr lang="en-US" sz="2600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3.2 In Search of an Octet, Part 1: Ion 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0"/>
          <a:stretch/>
        </p:blipFill>
        <p:spPr>
          <a:xfrm>
            <a:off x="2935941" y="2994212"/>
            <a:ext cx="6490447" cy="36282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Announcements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59" y="1035916"/>
            <a:ext cx="6568439" cy="4351338"/>
          </a:xfrm>
        </p:spPr>
        <p:txBody>
          <a:bodyPr/>
          <a:lstStyle/>
          <a:p>
            <a:r>
              <a:rPr lang="en-US" dirty="0"/>
              <a:t>Don’t forget to do your Mastering Chemistry Homework!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ions chemistry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46" y="2081212"/>
            <a:ext cx="43815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les chemistry f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34" y="856740"/>
            <a:ext cx="3700132" cy="54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00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20806" y="909257"/>
            <a:ext cx="10950388" cy="305314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ion is more stable than the atom because it has satisfied the octet rule.</a:t>
            </a:r>
          </a:p>
          <a:p>
            <a:r>
              <a:rPr lang="en-US" dirty="0"/>
              <a:t>Ions formed when atoms lose electrons and become positively charged are called </a:t>
            </a:r>
            <a:r>
              <a:rPr lang="en-US" b="1" dirty="0" err="1"/>
              <a:t>cations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3.2 In Search of an Octet, Part 1: Ion 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8"/>
          <a:stretch/>
        </p:blipFill>
        <p:spPr>
          <a:xfrm>
            <a:off x="2745441" y="2989214"/>
            <a:ext cx="6053418" cy="34126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3.2 In Search of an Octet, Part 1: Ion 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>
          <a:xfrm>
            <a:off x="539279" y="852204"/>
            <a:ext cx="11113442" cy="56867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 the charge that each of the following would have if they had their octet?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Be</a:t>
            </a:r>
          </a:p>
          <a:p>
            <a:r>
              <a:rPr lang="en-US" dirty="0"/>
              <a:t>F</a:t>
            </a:r>
          </a:p>
          <a:p>
            <a:r>
              <a:rPr lang="en-US" dirty="0"/>
              <a:t>S</a:t>
            </a:r>
          </a:p>
          <a:p>
            <a:r>
              <a:rPr lang="en-US" dirty="0"/>
              <a:t>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859970" y="2259818"/>
            <a:ext cx="5600701" cy="45981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Polyatomic ions </a:t>
            </a:r>
            <a:r>
              <a:rPr lang="en-US" dirty="0"/>
              <a:t>consist of a group of nonmetals that form an ion. The charge is for the entire group of atoms.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0344" y="740228"/>
            <a:ext cx="9144000" cy="55399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3.2 In Search of an Octet,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Part </a:t>
            </a:r>
            <a:r>
              <a:rPr lang="en-US" sz="3000" dirty="0"/>
              <a:t>1: Ion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36" b="2401"/>
          <a:stretch/>
        </p:blipFill>
        <p:spPr>
          <a:xfrm>
            <a:off x="6659334" y="0"/>
            <a:ext cx="4370616" cy="67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3.2 In Search of an Octet, Part 1: Ion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24</a:t>
            </a:fld>
            <a:endParaRPr lang="en-US"/>
          </a:p>
        </p:txBody>
      </p:sp>
      <p:pic>
        <p:nvPicPr>
          <p:cNvPr id="3074" name="Picture 2" descr="Image result for ionic bond jo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17557" b="11624"/>
          <a:stretch/>
        </p:blipFill>
        <p:spPr bwMode="auto">
          <a:xfrm>
            <a:off x="3450771" y="612223"/>
            <a:ext cx="5057055" cy="61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20220" y="662484"/>
            <a:ext cx="11440085" cy="5693866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Naming </a:t>
            </a:r>
            <a:r>
              <a:rPr lang="en-US" sz="2600" b="1" dirty="0" smtClean="0"/>
              <a:t>Ions </a:t>
            </a:r>
            <a:endParaRPr lang="en-US" sz="2600" dirty="0"/>
          </a:p>
          <a:p>
            <a:r>
              <a:rPr lang="en-US" sz="2600" dirty="0"/>
              <a:t>For metal ions, add the word </a:t>
            </a:r>
            <a:r>
              <a:rPr lang="en-US" sz="2600" i="1" dirty="0"/>
              <a:t>ion </a:t>
            </a:r>
            <a:r>
              <a:rPr lang="en-US" sz="2600" dirty="0"/>
              <a:t>to the name of the metal: Na</a:t>
            </a:r>
            <a:r>
              <a:rPr lang="en-US" sz="2600" baseline="30000" dirty="0"/>
              <a:t>+</a:t>
            </a:r>
            <a:r>
              <a:rPr lang="en-US" sz="2600" dirty="0"/>
              <a:t> is sodium </a:t>
            </a:r>
            <a:r>
              <a:rPr lang="en-US" sz="2600" i="1" dirty="0"/>
              <a:t>ion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Transition metals that form more than one ion use a Roman numeral in parentheses following the name of the metal to indicate the charge on the ion: Fe</a:t>
            </a:r>
            <a:r>
              <a:rPr lang="en-US" sz="2600" baseline="30000" dirty="0"/>
              <a:t>2+</a:t>
            </a:r>
            <a:r>
              <a:rPr lang="en-US" sz="2600" dirty="0"/>
              <a:t> is iron(II) ion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For nonmetals, the suffix -</a:t>
            </a:r>
            <a:r>
              <a:rPr lang="en-US" sz="2600" i="1" dirty="0"/>
              <a:t>ide </a:t>
            </a:r>
            <a:r>
              <a:rPr lang="en-US" sz="2600" dirty="0"/>
              <a:t>replaces the last few letters of the name of the element: fluor</a:t>
            </a:r>
            <a:r>
              <a:rPr lang="en-US" sz="2600" i="1" dirty="0"/>
              <a:t>ide</a:t>
            </a:r>
            <a:r>
              <a:rPr lang="en-US" sz="2600" i="1" dirty="0" smtClean="0"/>
              <a:t>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Most polyatomic ions end in -</a:t>
            </a:r>
            <a:r>
              <a:rPr lang="en-US" sz="2600" i="1" dirty="0"/>
              <a:t>ate</a:t>
            </a:r>
            <a:r>
              <a:rPr lang="en-US" sz="2600" dirty="0"/>
              <a:t>. The ending -</a:t>
            </a:r>
            <a:r>
              <a:rPr lang="en-US" sz="2600" i="1" dirty="0" err="1"/>
              <a:t>ite</a:t>
            </a:r>
            <a:r>
              <a:rPr lang="en-US" sz="2600" i="1" dirty="0"/>
              <a:t> </a:t>
            </a:r>
            <a:r>
              <a:rPr lang="en-US" sz="2600" dirty="0"/>
              <a:t>is used for related ions that have one fewer oxygen atom. Hydroxide (OH</a:t>
            </a:r>
            <a:r>
              <a:rPr lang="en-US" sz="2600" baseline="30000" dirty="0">
                <a:cs typeface="Arial"/>
              </a:rPr>
              <a:t>–</a:t>
            </a:r>
            <a:r>
              <a:rPr lang="en-US" sz="2600" dirty="0"/>
              <a:t>), hydronium (H</a:t>
            </a:r>
            <a:r>
              <a:rPr lang="en-US" sz="2600" baseline="-25000" dirty="0"/>
              <a:t>3</a:t>
            </a:r>
            <a:r>
              <a:rPr lang="en-US" sz="2600" dirty="0"/>
              <a:t>O</a:t>
            </a:r>
            <a:r>
              <a:rPr lang="en-US" sz="2600" baseline="30000" dirty="0"/>
              <a:t>+</a:t>
            </a:r>
            <a:r>
              <a:rPr lang="en-US" sz="2600" dirty="0"/>
              <a:t>), and cyanide (CN</a:t>
            </a:r>
            <a:r>
              <a:rPr lang="en-US" sz="2600" baseline="30000" dirty="0">
                <a:latin typeface="Arial"/>
                <a:cs typeface="Arial"/>
              </a:rPr>
              <a:t>–</a:t>
            </a:r>
            <a:r>
              <a:rPr lang="en-US" sz="2600" dirty="0"/>
              <a:t>) are exceptions to this convention.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3.2 In Search of an Octet, Part 1: Ion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67552" y="848817"/>
            <a:ext cx="11456895" cy="2850011"/>
          </a:xfrm>
        </p:spPr>
        <p:txBody>
          <a:bodyPr>
            <a:normAutofit/>
          </a:bodyPr>
          <a:lstStyle/>
          <a:p>
            <a:r>
              <a:rPr lang="en-US" sz="2400" dirty="0"/>
              <a:t>When a metal and a nonmetal combine, electrons are transferred between the atoms, forming oppositely charged ions.</a:t>
            </a:r>
          </a:p>
          <a:p>
            <a:r>
              <a:rPr lang="en-US" sz="2400" dirty="0"/>
              <a:t>The attraction of cation and anion is called an </a:t>
            </a:r>
            <a:r>
              <a:rPr lang="en-US" sz="2400" b="1" dirty="0" smtClean="0"/>
              <a:t>ionic </a:t>
            </a:r>
            <a:r>
              <a:rPr lang="en-US" sz="2400" b="1" dirty="0"/>
              <a:t>bond</a:t>
            </a:r>
            <a:r>
              <a:rPr lang="en-US" sz="2400" dirty="0"/>
              <a:t>. </a:t>
            </a:r>
          </a:p>
          <a:p>
            <a:r>
              <a:rPr lang="en-US" sz="2400" dirty="0"/>
              <a:t>The result is an </a:t>
            </a:r>
            <a:r>
              <a:rPr lang="en-US" sz="2400" b="1" dirty="0"/>
              <a:t>ionic compound</a:t>
            </a:r>
            <a:r>
              <a:rPr lang="en-US" sz="2400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3.3 Ionic Compounds—Electron Give and Take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"/>
          <a:stretch/>
        </p:blipFill>
        <p:spPr>
          <a:xfrm>
            <a:off x="1663272" y="2751157"/>
            <a:ext cx="8520313" cy="20867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2985" y="5111420"/>
            <a:ext cx="11945472" cy="397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number of ions that combine to form an ionic compound is determined by the charge of the cation and the charge of the anion. </a:t>
            </a:r>
          </a:p>
          <a:p>
            <a:r>
              <a:rPr lang="en-US" sz="2400" dirty="0" smtClean="0"/>
              <a:t>Cations and anions combine so that the compound has a net charge of zero. </a:t>
            </a:r>
          </a:p>
        </p:txBody>
      </p:sp>
    </p:spTree>
    <p:extLst>
      <p:ext uri="{BB962C8B-B14F-4D97-AF65-F5344CB8AC3E}">
        <p14:creationId xmlns:p14="http://schemas.microsoft.com/office/powerpoint/2010/main" val="6689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76518" y="838201"/>
            <a:ext cx="11362764" cy="5681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Steps to Check a Chemical Formula</a:t>
            </a:r>
          </a:p>
          <a:p>
            <a:pPr marL="1188720" indent="-1188720">
              <a:buNone/>
            </a:pPr>
            <a:r>
              <a:rPr lang="en-US" sz="2400" b="1" dirty="0"/>
              <a:t>STEP 1	</a:t>
            </a:r>
            <a:r>
              <a:rPr lang="en-US" sz="2400" dirty="0"/>
              <a:t>Determine the charge of the ions from the periodic table if they are main-group elements. </a:t>
            </a:r>
          </a:p>
          <a:p>
            <a:pPr marL="1188720" indent="-1188720">
              <a:buNone/>
            </a:pPr>
            <a:r>
              <a:rPr lang="en-US" sz="2400" b="1" dirty="0"/>
              <a:t>STEP 2	</a:t>
            </a:r>
            <a:r>
              <a:rPr lang="en-US" sz="2400" dirty="0"/>
              <a:t>Combine the ions in a formula so that the total charge present sums to zero. </a:t>
            </a:r>
          </a:p>
          <a:p>
            <a:pPr marL="1188720" indent="-1188720">
              <a:buNone/>
            </a:pPr>
            <a:r>
              <a:rPr lang="en-US" sz="2400" b="1" dirty="0"/>
              <a:t>STEP 3	</a:t>
            </a:r>
            <a:r>
              <a:rPr lang="en-US" sz="2400" dirty="0"/>
              <a:t>Check your formula by examining the charges on the ions and subscripts in the formula.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sz="2800" b="1" i="1" dirty="0"/>
              <a:t>Rules to Predict Number and Charge in a Chemical Formula</a:t>
            </a:r>
          </a:p>
          <a:p>
            <a:pPr marL="1188720" lvl="1" indent="-1188720">
              <a:buNone/>
            </a:pPr>
            <a:r>
              <a:rPr lang="en-US" b="1" dirty="0"/>
              <a:t>RULE 1	</a:t>
            </a:r>
            <a:r>
              <a:rPr lang="en-US" dirty="0"/>
              <a:t>The formula of a ionic compound has no net charge </a:t>
            </a:r>
            <a:br>
              <a:rPr lang="en-US" dirty="0"/>
            </a:br>
            <a:r>
              <a:rPr lang="en-US" dirty="0"/>
              <a:t>(+ and – charges add up to zero).</a:t>
            </a:r>
          </a:p>
          <a:p>
            <a:pPr marL="1188720" lvl="1" indent="-1188720">
              <a:buNone/>
            </a:pPr>
            <a:r>
              <a:rPr lang="en-US" b="1" dirty="0"/>
              <a:t>RULE 2	</a:t>
            </a:r>
            <a:r>
              <a:rPr lang="en-US" dirty="0"/>
              <a:t>The charge of the anion is known.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3.3 Ionic Compounds—Electron Give and Take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>
          <a:xfrm>
            <a:off x="3357281" y="3119719"/>
            <a:ext cx="7120698" cy="15983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would the resulting compound be for these combinations of elements?</a:t>
            </a:r>
          </a:p>
          <a:p>
            <a:endParaRPr lang="en-US" dirty="0" smtClean="0"/>
          </a:p>
          <a:p>
            <a:r>
              <a:rPr lang="en-US" dirty="0" smtClean="0"/>
              <a:t>Mg and Br</a:t>
            </a:r>
          </a:p>
          <a:p>
            <a:endParaRPr lang="en-US" dirty="0"/>
          </a:p>
          <a:p>
            <a:r>
              <a:rPr lang="en-US" dirty="0" smtClean="0"/>
              <a:t>Na and 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28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97541" y="838200"/>
            <a:ext cx="11255188" cy="43642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Naming Ionic Compounds</a:t>
            </a:r>
            <a:endParaRPr lang="en-US" dirty="0"/>
          </a:p>
          <a:p>
            <a:r>
              <a:rPr lang="en-US" dirty="0"/>
              <a:t>To name an ionic compound, the names of the two ions are combined, </a:t>
            </a:r>
            <a:r>
              <a:rPr lang="en-US" dirty="0" err="1"/>
              <a:t>cation</a:t>
            </a:r>
            <a:r>
              <a:rPr lang="en-US" dirty="0"/>
              <a:t> first. The word </a:t>
            </a:r>
            <a:r>
              <a:rPr lang="en-US" i="1" dirty="0"/>
              <a:t>ion</a:t>
            </a:r>
            <a:r>
              <a:rPr lang="en-US" dirty="0"/>
              <a:t> is omitted: </a:t>
            </a:r>
            <a:r>
              <a:rPr lang="en-US" dirty="0" err="1"/>
              <a:t>NaCl</a:t>
            </a:r>
            <a:r>
              <a:rPr lang="en-US" dirty="0"/>
              <a:t> is sodium chloride.</a:t>
            </a:r>
          </a:p>
          <a:p>
            <a:pPr>
              <a:spcBef>
                <a:spcPts val="1200"/>
              </a:spcBef>
            </a:pPr>
            <a:r>
              <a:rPr lang="en-US" dirty="0"/>
              <a:t>For transition metals, a Roman numeral is used to designate the charge: </a:t>
            </a:r>
            <a:r>
              <a:rPr lang="en-US" dirty="0" err="1"/>
              <a:t>CuO</a:t>
            </a:r>
            <a:r>
              <a:rPr lang="en-US" dirty="0"/>
              <a:t> is copper(II) oxide.</a:t>
            </a:r>
          </a:p>
          <a:p>
            <a:pPr>
              <a:spcBef>
                <a:spcPts val="1200"/>
              </a:spcBef>
            </a:pPr>
            <a:r>
              <a:rPr lang="en-US" dirty="0"/>
              <a:t>If a polyatomic ion is present, the name of the ion remains unchanged in the name of the compound: Ca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 is calcium phosphate.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53998"/>
          </a:xfrm>
        </p:spPr>
        <p:txBody>
          <a:bodyPr/>
          <a:lstStyle/>
          <a:p>
            <a:r>
              <a:rPr lang="en-US" sz="3000" dirty="0"/>
              <a:t>3.3 Ionic Compounds—Electron Give and Take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6564" y="972955"/>
            <a:ext cx="8610600" cy="560153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u="sng" dirty="0"/>
              <a:t>3.5	The Mole: Counting Atoms and </a:t>
            </a:r>
            <a:r>
              <a:rPr lang="en-US" sz="2600" u="sng" dirty="0" smtClean="0"/>
              <a:t>Compounds </a:t>
            </a:r>
            <a:endParaRPr lang="en-US" sz="2600" dirty="0" smtClean="0"/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 smtClean="0"/>
              <a:t>3.1</a:t>
            </a:r>
            <a:r>
              <a:rPr lang="en-US" sz="2600" dirty="0"/>
              <a:t>	Electron Arrangements and the Octet Rule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/>
              <a:t>3.2	In Search of an Octet, Part 1: Ion Formation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/>
              <a:t>3.3	Ionic Compounds—Electron Give and Take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/>
              <a:t>3.4	In Search of an Octet, Part 2: Covalent Bond 	Formation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 smtClean="0"/>
              <a:t>3.6</a:t>
            </a:r>
            <a:r>
              <a:rPr lang="en-US" sz="2600" dirty="0"/>
              <a:t>	Getting Covalent Compounds into Shape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600" dirty="0"/>
              <a:t>3.7	Electronegativity and </a:t>
            </a:r>
            <a:r>
              <a:rPr lang="en-US" sz="2600" dirty="0" smtClean="0"/>
              <a:t>Molecular Polarity</a:t>
            </a:r>
          </a:p>
          <a:p>
            <a:pPr>
              <a:spcBef>
                <a:spcPts val="1200"/>
              </a:spcBef>
              <a:spcAft>
                <a:spcPts val="1800"/>
              </a:spcAft>
              <a:buNone/>
            </a:pPr>
            <a:endParaRPr lang="en-US" sz="26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2017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470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own words, write down the naming rules for Ionic Compounds.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79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the following compounds.</a:t>
            </a:r>
          </a:p>
          <a:p>
            <a:endParaRPr lang="en-US" dirty="0" smtClean="0"/>
          </a:p>
          <a:p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ZnNO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6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Compounds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 descr="Image result for covalent bond jo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r="7818" b="7464"/>
          <a:stretch/>
        </p:blipFill>
        <p:spPr bwMode="auto">
          <a:xfrm>
            <a:off x="3542500" y="1118017"/>
            <a:ext cx="5107000" cy="54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0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72035" y="1036050"/>
            <a:ext cx="11819965" cy="4745915"/>
          </a:xfrm>
        </p:spPr>
        <p:txBody>
          <a:bodyPr/>
          <a:lstStyle/>
          <a:p>
            <a:r>
              <a:rPr lang="en-US" dirty="0"/>
              <a:t>Nonmetals combine by </a:t>
            </a:r>
            <a:r>
              <a:rPr lang="en-US" i="1" dirty="0"/>
              <a:t>sharing </a:t>
            </a:r>
            <a:r>
              <a:rPr lang="en-US" dirty="0"/>
              <a:t>valence electrons to achieve an octet.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Sharing of electrons results in the formation of a </a:t>
            </a:r>
            <a:r>
              <a:rPr lang="en-US" b="1" dirty="0"/>
              <a:t>covalent bond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valence electrons in the bond belong to both of the atoms.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atoms share, the result is a </a:t>
            </a:r>
            <a:r>
              <a:rPr lang="en-US" b="1" dirty="0"/>
              <a:t>covalent compound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smallest (or fundamental) unit of a covalent compound is a </a:t>
            </a:r>
            <a:r>
              <a:rPr lang="en-US" b="1" dirty="0"/>
              <a:t>molecule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66700" y="898955"/>
            <a:ext cx="11658600" cy="4431983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rgbClr val="00B050"/>
                </a:solidFill>
              </a:rPr>
              <a:t>The number of covalent bonds that an atom will form equals the number of electrons necessary to complete its octet</a:t>
            </a:r>
            <a:r>
              <a:rPr lang="en-US" sz="2600" dirty="0">
                <a:solidFill>
                  <a:srgbClr val="00B050"/>
                </a:solidFill>
              </a:rPr>
              <a:t>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electron-dot symbol for any atom consists of the elemental symbol plus a dot for each valence electron.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700" y="2715083"/>
            <a:ext cx="11658600" cy="3053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 shared pair of electrons, a </a:t>
            </a:r>
            <a:r>
              <a:rPr lang="en-US" sz="2600" b="1" dirty="0" smtClean="0"/>
              <a:t>bonding pair </a:t>
            </a:r>
            <a:r>
              <a:rPr lang="en-US" sz="2600" dirty="0" smtClean="0"/>
              <a:t>or simply a bond, is represented as a dash or line connecting the two electron-dot symbols. </a:t>
            </a:r>
          </a:p>
          <a:p>
            <a:r>
              <a:rPr lang="en-US" sz="2600" dirty="0" smtClean="0"/>
              <a:t>Each of the atoms in the newly formed molecule now has an octet.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5"/>
          <a:stretch/>
        </p:blipFill>
        <p:spPr>
          <a:xfrm>
            <a:off x="471926" y="4199392"/>
            <a:ext cx="11145129" cy="252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08857" y="633965"/>
            <a:ext cx="11990614" cy="4315027"/>
          </a:xfrm>
        </p:spPr>
        <p:txBody>
          <a:bodyPr/>
          <a:lstStyle/>
          <a:p>
            <a:r>
              <a:rPr lang="en-US" dirty="0"/>
              <a:t>Carbon must form four covalent bonds to complete its octet. 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dirty="0"/>
              <a:t>It can form four </a:t>
            </a:r>
            <a:r>
              <a:rPr lang="en-US" b="1" dirty="0"/>
              <a:t>single bonds</a:t>
            </a:r>
            <a:r>
              <a:rPr lang="en-US" dirty="0"/>
              <a:t>, or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dirty="0"/>
              <a:t>It can form </a:t>
            </a:r>
            <a:r>
              <a:rPr lang="en-US" b="1" dirty="0"/>
              <a:t>double bonds</a:t>
            </a:r>
            <a:r>
              <a:rPr lang="en-US" dirty="0"/>
              <a:t> by sharing two electrons with one other atom, or</a:t>
            </a:r>
          </a:p>
          <a:p>
            <a:pPr marL="740664" indent="-283464">
              <a:buFont typeface="Arial" pitchFamily="34" charset="0"/>
              <a:buChar char="–"/>
            </a:pPr>
            <a:r>
              <a:rPr lang="en-US" dirty="0"/>
              <a:t>It can share three electrons with one other atom to form a </a:t>
            </a:r>
            <a:r>
              <a:rPr lang="en-US" b="1" dirty="0"/>
              <a:t>triple bond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1"/>
          <a:stretch/>
        </p:blipFill>
        <p:spPr>
          <a:xfrm>
            <a:off x="228600" y="3782786"/>
            <a:ext cx="5430870" cy="140305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"/>
          <a:stretch/>
        </p:blipFill>
        <p:spPr>
          <a:xfrm>
            <a:off x="5875454" y="2785271"/>
            <a:ext cx="6087945" cy="39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71975" y="820607"/>
            <a:ext cx="11648049" cy="51768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Formulas and Structures of Covalent Compounds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molecular formula </a:t>
            </a:r>
            <a:r>
              <a:rPr lang="en-US" dirty="0"/>
              <a:t>for a covalent compound identifies </a:t>
            </a:r>
            <a:r>
              <a:rPr lang="en-US" i="1" dirty="0"/>
              <a:t>all </a:t>
            </a:r>
            <a:r>
              <a:rPr lang="en-US" dirty="0"/>
              <a:t>the components in a molecule. </a:t>
            </a:r>
          </a:p>
          <a:p>
            <a:r>
              <a:rPr lang="en-US" dirty="0"/>
              <a:t>Glucose has the formula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. This tells us that a molecule of glucose has 6 carbon atoms, </a:t>
            </a:r>
            <a:r>
              <a:rPr lang="en-US" dirty="0" smtClean="0"/>
              <a:t>12 </a:t>
            </a:r>
            <a:r>
              <a:rPr lang="en-US" dirty="0"/>
              <a:t>hydrogen atoms, and 6 oxygen atoms. </a:t>
            </a:r>
          </a:p>
          <a:p>
            <a:r>
              <a:rPr lang="en-US" dirty="0" smtClean="0"/>
              <a:t>The </a:t>
            </a:r>
            <a:r>
              <a:rPr lang="en-US" dirty="0"/>
              <a:t>formula does not show the structure. The electron-dot symbols help us visualize the structure.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 descr="Image result for sucrose table sugar lew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9" y="3703263"/>
            <a:ext cx="4589910" cy="31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77001" y="1405947"/>
            <a:ext cx="8027462" cy="4243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Naming Covalent Compounds</a:t>
            </a:r>
            <a:endParaRPr lang="en-US" dirty="0"/>
          </a:p>
          <a:p>
            <a:pPr marL="347472" lvl="1" indent="-347472"/>
            <a:r>
              <a:rPr lang="en-US" sz="2800" b="1" dirty="0"/>
              <a:t>Binary compounds </a:t>
            </a:r>
            <a:r>
              <a:rPr lang="en-US" sz="2800" dirty="0"/>
              <a:t>are composed of only two elements and can be named by a three-step procedure.</a:t>
            </a:r>
          </a:p>
          <a:p>
            <a:pPr marL="832104" lvl="1" indent="-374904">
              <a:buFont typeface="+mj-lt"/>
              <a:buAutoNum type="arabicPeriod"/>
            </a:pPr>
            <a:r>
              <a:rPr lang="en-US" sz="2800" dirty="0"/>
              <a:t>Name the first element in the formula.</a:t>
            </a:r>
          </a:p>
          <a:p>
            <a:pPr marL="832104" lvl="1" indent="-374904">
              <a:buFont typeface="+mj-lt"/>
              <a:buAutoNum type="arabicPeriod"/>
            </a:pPr>
            <a:r>
              <a:rPr lang="en-US" sz="2800" dirty="0"/>
              <a:t>Name the second element in the formula and change the ending to -</a:t>
            </a:r>
            <a:r>
              <a:rPr lang="en-US" sz="2800" i="1" dirty="0"/>
              <a:t>ide</a:t>
            </a:r>
            <a:r>
              <a:rPr lang="en-US" sz="2800" dirty="0"/>
              <a:t>. </a:t>
            </a:r>
          </a:p>
          <a:p>
            <a:pPr marL="832104" lvl="1" indent="-374904">
              <a:buFont typeface="+mj-lt"/>
              <a:buAutoNum type="arabicPeriod"/>
            </a:pPr>
            <a:r>
              <a:rPr lang="en-US" sz="2800" dirty="0"/>
              <a:t>Designate the number of each element present using one of the Greek prefixes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8104463" y="1121994"/>
            <a:ext cx="4033108" cy="44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difference between Ionic and Covalent Compounds? How can you identify them?</a:t>
            </a:r>
            <a:endParaRPr lang="en-US" baseline="-25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2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words, write down the rules for naming Covalent Compounds</a:t>
            </a:r>
            <a:endParaRPr lang="en-US" baseline="-250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74383" y="1062321"/>
            <a:ext cx="11564471" cy="5090624"/>
          </a:xfrm>
        </p:spPr>
        <p:txBody>
          <a:bodyPr/>
          <a:lstStyle/>
          <a:p>
            <a:r>
              <a:rPr lang="en-US" dirty="0"/>
              <a:t>Chemists use a unit called the </a:t>
            </a:r>
            <a:r>
              <a:rPr lang="en-US" b="1" dirty="0"/>
              <a:t>mole </a:t>
            </a:r>
            <a:r>
              <a:rPr lang="en-US" dirty="0"/>
              <a:t>to relate the mass of an element in grams to the number of atoms it contains.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mole is a unit for counting atoms just as a </a:t>
            </a:r>
            <a:r>
              <a:rPr lang="en-US" i="1" dirty="0"/>
              <a:t>dozen </a:t>
            </a:r>
            <a:r>
              <a:rPr lang="en-US" dirty="0"/>
              <a:t>is a unit for counting things such as eggs. </a:t>
            </a:r>
          </a:p>
          <a:p>
            <a:pPr lvl="1"/>
            <a:r>
              <a:rPr lang="en-US" dirty="0"/>
              <a:t>The number of eggs in 1 dozen is 12.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3.5 The Mole: Counting Atoms and Compounds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 descr="Image result for dozeneg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15" y="4331418"/>
            <a:ext cx="2991037" cy="20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ozen ros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11059" r="10958"/>
          <a:stretch/>
        </p:blipFill>
        <p:spPr bwMode="auto">
          <a:xfrm>
            <a:off x="6566647" y="4169698"/>
            <a:ext cx="2043953" cy="2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 the following compounds. </a:t>
            </a:r>
          </a:p>
          <a:p>
            <a:endParaRPr lang="en-US" dirty="0" smtClean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>
          <a:xfrm>
            <a:off x="629770" y="662715"/>
            <a:ext cx="10932459" cy="58761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62707" y="838200"/>
            <a:ext cx="11183815" cy="336707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Formulas and Structures of Covalent Compounds</a:t>
            </a:r>
            <a:endParaRPr lang="en-US" dirty="0"/>
          </a:p>
          <a:p>
            <a:r>
              <a:rPr lang="en-US" dirty="0"/>
              <a:t>Methane, with a molecular formula of CH</a:t>
            </a:r>
            <a:r>
              <a:rPr lang="en-US" baseline="-25000" dirty="0"/>
              <a:t>4</a:t>
            </a:r>
            <a:r>
              <a:rPr lang="en-US" dirty="0"/>
              <a:t>, is a covalent compound (all nonmetals). </a:t>
            </a:r>
          </a:p>
          <a:p>
            <a:r>
              <a:rPr lang="en-US" dirty="0"/>
              <a:t>Carbon must make four bonds to complete its octet. Each hydrogen atom will make one bond. Connecting the atoms fulfills these requirements.</a:t>
            </a:r>
          </a:p>
          <a:p>
            <a:r>
              <a:rPr lang="en-US" dirty="0"/>
              <a:t>This representation is called a </a:t>
            </a:r>
            <a:r>
              <a:rPr lang="en-US" b="1" dirty="0"/>
              <a:t>Lewis structure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61665"/>
          </a:xfrm>
        </p:spPr>
        <p:txBody>
          <a:bodyPr/>
          <a:lstStyle/>
          <a:p>
            <a:r>
              <a:rPr lang="en-US" sz="2400" dirty="0"/>
              <a:t>3.4 In Search of an Octet, Part 2: Covalent Bond 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2299446" y="3872754"/>
            <a:ext cx="7732059" cy="23807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Lewis Structure Activity in Lab with Model Kits.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i="1" dirty="0" smtClean="0"/>
              <a:t>I’m going to walk you through 2 examples. You will get a lot more practice in lab. 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083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Examples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1145267"/>
            <a:ext cx="2389414" cy="16632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59576"/>
              </p:ext>
            </p:extLst>
          </p:nvPr>
        </p:nvGraphicFramePr>
        <p:xfrm>
          <a:off x="3835400" y="353787"/>
          <a:ext cx="8127999" cy="2669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757693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57007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5475901"/>
                    </a:ext>
                  </a:extLst>
                </a:gridCol>
              </a:tblGrid>
              <a:tr h="47473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Exceptions to the Octet</a:t>
                      </a:r>
                      <a:r>
                        <a:rPr lang="en-US" sz="2400" baseline="0" dirty="0" smtClean="0"/>
                        <a:t> Rule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8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Electrons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Bonds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822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5348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798" y="3471650"/>
            <a:ext cx="11794673" cy="3342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Count the number of valence electrons for the compound.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Write the “skeleton” structure with single bonds.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Place any remaining electrons </a:t>
            </a:r>
            <a:r>
              <a:rPr lang="en-US" sz="2400" u="sng" dirty="0" smtClean="0"/>
              <a:t>in pairs</a:t>
            </a:r>
            <a:r>
              <a:rPr lang="en-US" sz="2400" dirty="0" smtClean="0"/>
              <a:t> on the outside atoms until they reach their octet.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Place any remaining electrons on the center atoms.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400" dirty="0" smtClean="0"/>
              <a:t>Check Octet for each atom in the compound.</a:t>
            </a:r>
          </a:p>
          <a:p>
            <a:pPr lvl="1"/>
            <a:r>
              <a:rPr lang="en-US" sz="2000" dirty="0" smtClean="0"/>
              <a:t>If there is an atom(s) that don’t meet the octet, remove a pair and make it a double bond.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Double check octets and total number of electrons. </a:t>
            </a:r>
          </a:p>
        </p:txBody>
      </p:sp>
    </p:spTree>
    <p:extLst>
      <p:ext uri="{BB962C8B-B14F-4D97-AF65-F5344CB8AC3E}">
        <p14:creationId xmlns:p14="http://schemas.microsoft.com/office/powerpoint/2010/main" val="3002371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24435" y="838201"/>
            <a:ext cx="10717306" cy="5349157"/>
          </a:xfrm>
        </p:spPr>
        <p:txBody>
          <a:bodyPr/>
          <a:lstStyle/>
          <a:p>
            <a:r>
              <a:rPr lang="en-US" dirty="0"/>
              <a:t>The Lewis structure for methane (CH</a:t>
            </a:r>
            <a:r>
              <a:rPr lang="en-US" baseline="-25000" dirty="0"/>
              <a:t>4</a:t>
            </a:r>
            <a:r>
              <a:rPr lang="en-US" dirty="0"/>
              <a:t>) appears flat on paper, with 90</a:t>
            </a:r>
            <a:r>
              <a:rPr lang="en-US" dirty="0">
                <a:ea typeface="Calibri"/>
              </a:rPr>
              <a:t>° </a:t>
            </a:r>
            <a:r>
              <a:rPr lang="en-US" dirty="0"/>
              <a:t>bond angles.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electrons rearrange in </a:t>
            </a:r>
            <a:br>
              <a:rPr lang="en-US" dirty="0"/>
            </a:br>
            <a:r>
              <a:rPr lang="en-US" dirty="0"/>
              <a:t>three-dimensional space to </a:t>
            </a:r>
            <a:br>
              <a:rPr lang="en-US" dirty="0"/>
            </a:br>
            <a:r>
              <a:rPr lang="en-US" dirty="0"/>
              <a:t>get as far apart as possible, </a:t>
            </a:r>
            <a:br>
              <a:rPr lang="en-US" dirty="0"/>
            </a:br>
            <a:r>
              <a:rPr lang="en-US" dirty="0"/>
              <a:t>the molecule is </a:t>
            </a:r>
            <a:r>
              <a:rPr lang="en-US" b="1" dirty="0"/>
              <a:t>tetrahedral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3.6 Getting Covalent Compounds into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8156903" y="2713536"/>
            <a:ext cx="3382914" cy="3473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>
          <a:xfrm>
            <a:off x="4105622" y="1671421"/>
            <a:ext cx="3342582" cy="22535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24435" y="838200"/>
            <a:ext cx="10945906" cy="5570756"/>
          </a:xfrm>
        </p:spPr>
        <p:txBody>
          <a:bodyPr/>
          <a:lstStyle/>
          <a:p>
            <a:r>
              <a:rPr lang="en-US" dirty="0"/>
              <a:t>Wedges and dashes are a simpler way to represent a three-dimensional structure. </a:t>
            </a:r>
          </a:p>
          <a:p>
            <a:r>
              <a:rPr lang="en-US" dirty="0"/>
              <a:t>Wedges indicate in-front-of-the-plane; dashes indicate behind-the-plane.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3.6 Getting Covalent Compounds into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4"/>
          <a:stretch/>
        </p:blipFill>
        <p:spPr>
          <a:xfrm>
            <a:off x="601449" y="3107871"/>
            <a:ext cx="10989102" cy="27909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3.6 Getting Covalent Compounds into Shape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3211286" y="472411"/>
            <a:ext cx="5633358" cy="63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039091" y="1012768"/>
            <a:ext cx="9802091" cy="180357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Carbon</a:t>
            </a:r>
            <a:endParaRPr lang="en-US" dirty="0"/>
          </a:p>
          <a:p>
            <a:pPr marL="740664" indent="-283464">
              <a:buFont typeface="Arial" pitchFamily="34" charset="0"/>
              <a:buChar char="–"/>
            </a:pPr>
            <a:r>
              <a:rPr lang="en-US" sz="2600" dirty="0"/>
              <a:t>If four atoms are bonded to a carbon, the shape is tetrahedral; if three atoms, the shape is trigonal planar; and if two atoms, the shape is linear.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3.6 Getting Covalent Compounds into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>
          <a:xfrm>
            <a:off x="4005349" y="2816339"/>
            <a:ext cx="4038600" cy="29862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65018" y="1320158"/>
            <a:ext cx="5976851" cy="4478149"/>
          </a:xfrm>
        </p:spPr>
        <p:txBody>
          <a:bodyPr>
            <a:normAutofit lnSpcReduction="10000"/>
          </a:bodyPr>
          <a:lstStyle/>
          <a:p>
            <a:r>
              <a:rPr lang="en-US" sz="3000" dirty="0" err="1"/>
              <a:t>Nonbonded</a:t>
            </a:r>
            <a:r>
              <a:rPr lang="en-US" sz="3000" dirty="0"/>
              <a:t> pairs of electrons take up space but are invisible in the molecule’s shape.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A </a:t>
            </a:r>
            <a:r>
              <a:rPr lang="en-US" sz="3000" dirty="0" err="1"/>
              <a:t>nonbonded</a:t>
            </a:r>
            <a:r>
              <a:rPr lang="en-US" sz="3000" dirty="0"/>
              <a:t> pair of electrons forces bonded pairs closer together.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Bonded electrons are confined between </a:t>
            </a:r>
            <a:r>
              <a:rPr lang="en-US" sz="3000" dirty="0" smtClean="0"/>
              <a:t>two </a:t>
            </a:r>
            <a:r>
              <a:rPr lang="en-US" sz="3000" dirty="0"/>
              <a:t>atoms. </a:t>
            </a:r>
          </a:p>
          <a:p>
            <a:pPr>
              <a:spcBef>
                <a:spcPts val="1800"/>
              </a:spcBef>
            </a:pPr>
            <a:r>
              <a:rPr lang="en-US" sz="3000" dirty="0" err="1"/>
              <a:t>Nonbonded</a:t>
            </a:r>
            <a:r>
              <a:rPr lang="en-US" sz="3000" dirty="0"/>
              <a:t> electrons are not restricted in this way and take up more space.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3.6 Getting Covalent Compounds into Shape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7050578" y="727065"/>
            <a:ext cx="3557072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63071" y="838201"/>
            <a:ext cx="11497235" cy="40004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The number of atoms present in one mole is about 602,000,000,000,000,000,000,000. </a:t>
            </a:r>
          </a:p>
          <a:p>
            <a:r>
              <a:rPr lang="en-US" sz="3200" dirty="0"/>
              <a:t>The number of atoms in a mole can be better represented in scientific notation as </a:t>
            </a:r>
            <a:r>
              <a:rPr lang="en-US" sz="3200" dirty="0">
                <a:solidFill>
                  <a:srgbClr val="00B050"/>
                </a:solidFill>
              </a:rPr>
              <a:t>6.02 </a:t>
            </a:r>
            <a:r>
              <a:rPr lang="en-US" sz="3200" dirty="0">
                <a:solidFill>
                  <a:srgbClr val="00B050"/>
                </a:solidFill>
                <a:latin typeface="Times"/>
              </a:rPr>
              <a:t>×</a:t>
            </a:r>
            <a:r>
              <a:rPr lang="en-US" sz="3200" dirty="0">
                <a:solidFill>
                  <a:srgbClr val="00B050"/>
                </a:solidFill>
              </a:rPr>
              <a:t> 10</a:t>
            </a:r>
            <a:r>
              <a:rPr lang="en-US" sz="3200" baseline="30000" dirty="0">
                <a:solidFill>
                  <a:srgbClr val="00B050"/>
                </a:solidFill>
              </a:rPr>
              <a:t>23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This </a:t>
            </a:r>
            <a:r>
              <a:rPr lang="en-US" sz="3200" dirty="0"/>
              <a:t>is known as </a:t>
            </a:r>
            <a:r>
              <a:rPr lang="en-US" sz="3200" b="1" dirty="0"/>
              <a:t>Avogadro’s number (N) </a:t>
            </a:r>
            <a:r>
              <a:rPr lang="en-US" sz="3200" dirty="0"/>
              <a:t>in honor of the Italian physicist </a:t>
            </a:r>
            <a:r>
              <a:rPr lang="en-US" sz="3200" dirty="0" err="1"/>
              <a:t>Amedeo</a:t>
            </a:r>
            <a:r>
              <a:rPr lang="en-US" sz="3200" dirty="0"/>
              <a:t> Avogadro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dirty="0"/>
              <a:t>6.02 </a:t>
            </a:r>
            <a:r>
              <a:rPr lang="en-US" sz="3200" dirty="0">
                <a:latin typeface="Times"/>
              </a:rPr>
              <a:t>×</a:t>
            </a:r>
            <a:r>
              <a:rPr lang="en-US" sz="3200" dirty="0"/>
              <a:t> 10</a:t>
            </a:r>
            <a:r>
              <a:rPr lang="en-US" sz="3200" baseline="30000" dirty="0"/>
              <a:t>23</a:t>
            </a:r>
            <a:r>
              <a:rPr lang="en-US" sz="3200" dirty="0"/>
              <a:t> atoms = 1 mole of </a:t>
            </a:r>
            <a:r>
              <a:rPr lang="en-US" sz="3200" dirty="0" smtClean="0"/>
              <a:t>atoms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3.5 The Mole: Counting Atoms and Compounds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0"/>
          <a:stretch/>
        </p:blipFill>
        <p:spPr>
          <a:xfrm>
            <a:off x="4159442" y="5198787"/>
            <a:ext cx="3873116" cy="10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02391" y="1256219"/>
            <a:ext cx="5496485" cy="52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Electronegativity</a:t>
            </a:r>
            <a:endParaRPr lang="en-US" sz="3000" dirty="0"/>
          </a:p>
          <a:p>
            <a:r>
              <a:rPr lang="en-US" sz="3000" dirty="0"/>
              <a:t>The ability of an atom to attract the bonding electrons of a covalent bond to itself is known as </a:t>
            </a:r>
            <a:r>
              <a:rPr lang="en-US" sz="3000" b="1" dirty="0"/>
              <a:t>electronegativity</a:t>
            </a:r>
            <a:r>
              <a:rPr lang="en-US" sz="3000" dirty="0"/>
              <a:t>. </a:t>
            </a:r>
          </a:p>
          <a:p>
            <a:r>
              <a:rPr lang="en-US" sz="3000" dirty="0"/>
              <a:t>The element with the greatest electronegativity on the periodic table is fluorine. </a:t>
            </a:r>
          </a:p>
          <a:p>
            <a:r>
              <a:rPr lang="en-US" sz="3000" dirty="0"/>
              <a:t>Electronegativity increases as you move closer to fluorine.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"/>
          <a:stretch/>
        </p:blipFill>
        <p:spPr>
          <a:xfrm>
            <a:off x="5698876" y="1256219"/>
            <a:ext cx="64931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82633" y="758459"/>
            <a:ext cx="11388436" cy="4985980"/>
          </a:xfrm>
        </p:spPr>
        <p:txBody>
          <a:bodyPr>
            <a:normAutofit/>
          </a:bodyPr>
          <a:lstStyle/>
          <a:p>
            <a:r>
              <a:rPr lang="en-US" sz="2400" dirty="0"/>
              <a:t>Inequality occurs when two </a:t>
            </a:r>
            <a:r>
              <a:rPr lang="en-US" sz="2400" i="1" dirty="0"/>
              <a:t>different </a:t>
            </a:r>
            <a:r>
              <a:rPr lang="en-US" sz="2400" dirty="0"/>
              <a:t>atoms are involved in the covalent bond; the electrons are shared </a:t>
            </a:r>
            <a:r>
              <a:rPr lang="en-US" sz="2400" dirty="0" smtClean="0"/>
              <a:t>unequally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is a </a:t>
            </a:r>
            <a:r>
              <a:rPr lang="en-US" sz="2400" b="1" dirty="0"/>
              <a:t>polar covalent bond</a:t>
            </a:r>
            <a:endParaRPr lang="en-US" sz="2400" dirty="0"/>
          </a:p>
          <a:p>
            <a:r>
              <a:rPr lang="en-US" sz="2400" dirty="0"/>
              <a:t>When two identical atoms share electrons to form a covalent bond, the electrons are shared </a:t>
            </a:r>
            <a:r>
              <a:rPr lang="en-US" sz="2400" dirty="0" smtClean="0"/>
              <a:t>equally and is </a:t>
            </a:r>
            <a:r>
              <a:rPr lang="en-US" sz="2400" dirty="0"/>
              <a:t>a </a:t>
            </a:r>
            <a:r>
              <a:rPr lang="en-US" sz="2400" b="1" dirty="0"/>
              <a:t>nonpolar covalent bond</a:t>
            </a:r>
            <a:r>
              <a:rPr lang="en-US" sz="24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2529617" y="2307818"/>
            <a:ext cx="6472867" cy="44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74073" y="838201"/>
            <a:ext cx="11621192" cy="4062651"/>
          </a:xfrm>
        </p:spPr>
        <p:txBody>
          <a:bodyPr>
            <a:normAutofit/>
          </a:bodyPr>
          <a:lstStyle/>
          <a:p>
            <a:r>
              <a:rPr lang="en-US" dirty="0"/>
              <a:t>A covalent bond that does not share electrons equally has one end that is partially negative (</a:t>
            </a:r>
            <a:r>
              <a:rPr lang="en-US" i="1" dirty="0"/>
              <a:t>δ</a:t>
            </a:r>
            <a:r>
              <a:rPr lang="en-US" baseline="30000" dirty="0"/>
              <a:t>−</a:t>
            </a:r>
            <a:r>
              <a:rPr lang="en-US" dirty="0"/>
              <a:t>) and one that is partially positive (</a:t>
            </a:r>
            <a:r>
              <a:rPr lang="en-US" i="1" dirty="0"/>
              <a:t>δ</a:t>
            </a:r>
            <a:r>
              <a:rPr lang="en-US" baseline="30000" dirty="0"/>
              <a:t>+</a:t>
            </a:r>
            <a:r>
              <a:rPr lang="en-US" dirty="0"/>
              <a:t>). </a:t>
            </a:r>
          </a:p>
          <a:p>
            <a:r>
              <a:rPr lang="en-US" dirty="0"/>
              <a:t>These bonds are </a:t>
            </a:r>
            <a:r>
              <a:rPr lang="en-US" i="1" dirty="0"/>
              <a:t>polar</a:t>
            </a:r>
            <a:r>
              <a:rPr lang="en-US" dirty="0"/>
              <a:t>. </a:t>
            </a:r>
          </a:p>
          <a:p>
            <a:r>
              <a:rPr lang="en-US" dirty="0"/>
              <a:t>A bond that is “nonpolar”(sharing equally) has no ends or poles.</a:t>
            </a:r>
          </a:p>
          <a:p>
            <a:r>
              <a:rPr lang="en-US" dirty="0"/>
              <a:t>The greater the electronegativity difference, the more polar the bond.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1720734" y="3189931"/>
            <a:ext cx="7722524" cy="36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266007" y="1090403"/>
            <a:ext cx="11571317" cy="4659737"/>
          </a:xfrm>
        </p:spPr>
        <p:txBody>
          <a:bodyPr/>
          <a:lstStyle/>
          <a:p>
            <a:r>
              <a:rPr lang="en-US" dirty="0"/>
              <a:t>It is possible to distinguish ionic bonds from covalent bonds by looking at the types of elements present (metals vs. nonmetals).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6007" y="2544592"/>
            <a:ext cx="11925993" cy="350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i="1" dirty="0" smtClean="0"/>
              <a:t>farther apart </a:t>
            </a:r>
            <a:r>
              <a:rPr lang="en-US" dirty="0" smtClean="0"/>
              <a:t>two nonmetals are on the periodic table, the </a:t>
            </a:r>
            <a:r>
              <a:rPr lang="en-US" i="1" dirty="0" smtClean="0"/>
              <a:t>greater </a:t>
            </a:r>
            <a:r>
              <a:rPr lang="en-US" dirty="0" smtClean="0"/>
              <a:t>the polarity of the bond between them. </a:t>
            </a:r>
          </a:p>
          <a:p>
            <a:endParaRPr lang="en-US" dirty="0" smtClean="0"/>
          </a:p>
          <a:p>
            <a:r>
              <a:rPr lang="en-US" b="1" dirty="0" smtClean="0"/>
              <a:t>One major exception to this rule</a:t>
            </a:r>
            <a:r>
              <a:rPr lang="en-US" dirty="0" smtClean="0"/>
              <a:t>: C—H bonds are nonpolar, because their </a:t>
            </a:r>
            <a:r>
              <a:rPr lang="en-US" dirty="0" err="1" smtClean="0"/>
              <a:t>electronegativities</a:t>
            </a:r>
            <a:r>
              <a:rPr lang="en-US" dirty="0" smtClean="0"/>
              <a:t> are similar.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09847" y="1164134"/>
            <a:ext cx="11172305" cy="4953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Molecular Polarity</a:t>
            </a:r>
            <a:endParaRPr lang="en-US" dirty="0"/>
          </a:p>
          <a:p>
            <a:r>
              <a:rPr lang="en-US" dirty="0"/>
              <a:t>Molecules can be polar or nonpolar. </a:t>
            </a:r>
          </a:p>
          <a:p>
            <a:r>
              <a:rPr lang="en-US" dirty="0"/>
              <a:t>A </a:t>
            </a:r>
            <a:r>
              <a:rPr lang="en-US" b="1" dirty="0"/>
              <a:t>polar molecule </a:t>
            </a:r>
            <a:r>
              <a:rPr lang="en-US" dirty="0"/>
              <a:t>has an uneven distribution of electrons over the molecule. </a:t>
            </a:r>
          </a:p>
          <a:p>
            <a:r>
              <a:rPr lang="en-US" dirty="0"/>
              <a:t>A </a:t>
            </a:r>
            <a:r>
              <a:rPr lang="en-US" b="1" dirty="0"/>
              <a:t>nonpolar molecule </a:t>
            </a:r>
            <a:r>
              <a:rPr lang="en-US" dirty="0"/>
              <a:t>has an even distribution of electrons over the entire molecule.</a:t>
            </a:r>
          </a:p>
          <a:p>
            <a:r>
              <a:rPr lang="en-US" dirty="0" smtClean="0"/>
              <a:t>When </a:t>
            </a:r>
            <a:r>
              <a:rPr lang="en-US" dirty="0"/>
              <a:t>a molecule is composed of three or more atoms connected by several bonds, we must consider both the electronegativity of the atoms involved </a:t>
            </a:r>
            <a:r>
              <a:rPr lang="en-US" i="1" dirty="0"/>
              <a:t>and </a:t>
            </a:r>
            <a:r>
              <a:rPr lang="en-US" dirty="0"/>
              <a:t>the shape of the molecule.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32015" y="838200"/>
            <a:ext cx="11247120" cy="33301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Each molecule has two polar bonds, but carbon dioxide is a nonpolar molecule, whereas water is a polar molecule.</a:t>
            </a:r>
          </a:p>
          <a:p>
            <a:r>
              <a:rPr lang="en-US" sz="2400" dirty="0"/>
              <a:t>Carbon dioxide is a linear molecule, but water is bent.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3.7 Electronegativity and Molecular Polarity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"/>
          <a:stretch/>
        </p:blipFill>
        <p:spPr>
          <a:xfrm>
            <a:off x="3246553" y="977035"/>
            <a:ext cx="5698894" cy="152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>
          <a:xfrm>
            <a:off x="3246553" y="4563686"/>
            <a:ext cx="6026138" cy="16426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8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545" y="1604909"/>
            <a:ext cx="10515600" cy="4351338"/>
          </a:xfrm>
        </p:spPr>
        <p:txBody>
          <a:bodyPr/>
          <a:lstStyle/>
          <a:p>
            <a:r>
              <a:rPr lang="en-US" dirty="0"/>
              <a:t>How many moles are in </a:t>
            </a:r>
            <a:r>
              <a:rPr lang="en-US" dirty="0" smtClean="0"/>
              <a:t>1.29 </a:t>
            </a:r>
            <a:r>
              <a:rPr lang="en-US" dirty="0"/>
              <a:t>x 10</a:t>
            </a:r>
            <a:r>
              <a:rPr lang="en-US" baseline="30000" dirty="0"/>
              <a:t>24</a:t>
            </a:r>
            <a:r>
              <a:rPr lang="en-US" dirty="0"/>
              <a:t> </a:t>
            </a:r>
            <a:r>
              <a:rPr lang="en-US" dirty="0" smtClean="0"/>
              <a:t>molecules of HF?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moles of carbon tetrafluoride, CF</a:t>
            </a:r>
            <a:r>
              <a:rPr lang="en-US" baseline="-25000" dirty="0"/>
              <a:t>4</a:t>
            </a:r>
            <a:r>
              <a:rPr lang="en-US" dirty="0"/>
              <a:t>, are in 176 grams of CF</a:t>
            </a:r>
            <a:r>
              <a:rPr lang="en-US" baseline="-25000" dirty="0"/>
              <a:t>4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/>
              <a:t>How many atoms are in a 3.56 g sample of Cu?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2.5 moles of H</a:t>
            </a:r>
            <a:r>
              <a:rPr lang="en-US" baseline="-25000" dirty="0"/>
              <a:t>2</a:t>
            </a:r>
            <a:r>
              <a:rPr lang="en-US" dirty="0"/>
              <a:t>O are </a:t>
            </a:r>
            <a:r>
              <a:rPr lang="en-US" dirty="0" smtClean="0"/>
              <a:t>produced in the following reaction, </a:t>
            </a:r>
            <a:r>
              <a:rPr lang="en-US" dirty="0"/>
              <a:t>how many moles of hydrogen gas must be used</a:t>
            </a:r>
            <a:r>
              <a:rPr lang="en-US" dirty="0" smtClean="0"/>
              <a:t>? 2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→ 2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47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2 questions have both ionic and covalent compounds. Determine which are which then answer the questions. </a:t>
            </a:r>
          </a:p>
          <a:p>
            <a:endParaRPr lang="en-US" dirty="0" smtClean="0"/>
          </a:p>
          <a:p>
            <a:r>
              <a:rPr lang="en-US" dirty="0" smtClean="0"/>
              <a:t>Name the following compounds</a:t>
            </a:r>
            <a:r>
              <a:rPr lang="en-US" dirty="0"/>
              <a:t>: CaCO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P</a:t>
            </a:r>
            <a:r>
              <a:rPr lang="en-US" baseline="-25000" dirty="0" smtClean="0"/>
              <a:t>4</a:t>
            </a:r>
            <a:r>
              <a:rPr lang="en-US" dirty="0" smtClean="0"/>
              <a:t>S</a:t>
            </a:r>
            <a:r>
              <a:rPr lang="en-US" baseline="-25000" dirty="0" smtClean="0"/>
              <a:t>3, </a:t>
            </a:r>
            <a:r>
              <a:rPr lang="en-US" dirty="0" err="1" smtClean="0"/>
              <a:t>NaBr</a:t>
            </a:r>
            <a:r>
              <a:rPr lang="en-US" dirty="0"/>
              <a:t>, </a:t>
            </a:r>
            <a:r>
              <a:rPr lang="en-US" dirty="0" smtClean="0"/>
              <a:t>SF</a:t>
            </a:r>
            <a:r>
              <a:rPr lang="en-US" baseline="-25000" dirty="0" smtClean="0"/>
              <a:t>6, 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endParaRPr lang="en-US" dirty="0" smtClean="0"/>
          </a:p>
          <a:p>
            <a:r>
              <a:rPr lang="en-US" dirty="0" smtClean="0"/>
              <a:t>What is the formula for the following compounds</a:t>
            </a:r>
            <a:r>
              <a:rPr lang="en-US" dirty="0"/>
              <a:t>? dinitrogen </a:t>
            </a:r>
            <a:r>
              <a:rPr lang="en-US" dirty="0" smtClean="0"/>
              <a:t>monoxide, calcium </a:t>
            </a:r>
            <a:r>
              <a:rPr lang="en-US" dirty="0"/>
              <a:t>bromide, iron (II) </a:t>
            </a:r>
            <a:r>
              <a:rPr lang="en-US" dirty="0" smtClean="0"/>
              <a:t>phosphate, </a:t>
            </a:r>
            <a:r>
              <a:rPr lang="en-US" dirty="0" err="1"/>
              <a:t>nonacarbon</a:t>
            </a:r>
            <a:r>
              <a:rPr lang="en-US" dirty="0"/>
              <a:t> </a:t>
            </a:r>
            <a:r>
              <a:rPr lang="en-US" dirty="0" err="1" smtClean="0"/>
              <a:t>pentahydride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47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Practice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</a:t>
            </a:r>
            <a:r>
              <a:rPr lang="en-US" u="sng" dirty="0" smtClean="0"/>
              <a:t>highly</a:t>
            </a:r>
            <a:r>
              <a:rPr lang="en-US" dirty="0" smtClean="0"/>
              <a:t> recommend that you redo the Lewis structure lab activity for practice on drawing Lewis structures and understanding polarity.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37882" y="838201"/>
            <a:ext cx="10945906" cy="5213735"/>
          </a:xfrm>
        </p:spPr>
        <p:txBody>
          <a:bodyPr>
            <a:normAutofit/>
          </a:bodyPr>
          <a:lstStyle/>
          <a:p>
            <a:r>
              <a:rPr lang="en-US" dirty="0"/>
              <a:t>Avogadro’s number can be used as a conversion factor to convert between atoms and moles.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3.5 The Mole: Counting Atoms and Compounds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Image result for using avogadro's number as a conversion fa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0"/>
          <a:stretch/>
        </p:blipFill>
        <p:spPr bwMode="auto">
          <a:xfrm>
            <a:off x="1999842" y="1745933"/>
            <a:ext cx="8021986" cy="46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5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7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640079" y="746557"/>
            <a:ext cx="11346873" cy="5792355"/>
          </a:xfrm>
        </p:spPr>
        <p:txBody>
          <a:bodyPr/>
          <a:lstStyle/>
          <a:p>
            <a:pPr marL="285750" lvl="1">
              <a:buNone/>
            </a:pPr>
            <a:r>
              <a:rPr lang="en-US" b="1" dirty="0"/>
              <a:t>3.1 Electron Arrangements and the Octet Rule</a:t>
            </a:r>
          </a:p>
          <a:p>
            <a:pPr marL="347472" lvl="1" indent="-347472"/>
            <a:r>
              <a:rPr lang="en-US" dirty="0"/>
              <a:t>Arrange electrons in shells surrounding an atom.</a:t>
            </a:r>
          </a:p>
          <a:p>
            <a:pPr marL="347472" lvl="1" indent="-347472"/>
            <a:r>
              <a:rPr lang="en-US" dirty="0"/>
              <a:t>Predict the number of valence electrons and energy level for the main-group elements in the first four periods.</a:t>
            </a:r>
          </a:p>
          <a:p>
            <a:pPr marL="347472" lvl="1" indent="-347472"/>
            <a:r>
              <a:rPr lang="en-US" dirty="0"/>
              <a:t>Explain and apply the octet rule.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/>
              <a:t>3.2 In Search of an Octet, Part 1: Ion Formation</a:t>
            </a:r>
          </a:p>
          <a:p>
            <a:pPr marL="347472" indent="-347472"/>
            <a:r>
              <a:rPr lang="en-US" sz="2400" dirty="0"/>
              <a:t>Apply the octet rule to ion formation.</a:t>
            </a:r>
          </a:p>
          <a:p>
            <a:pPr marL="347472" indent="-347472"/>
            <a:r>
              <a:rPr lang="en-US" sz="2400" dirty="0"/>
              <a:t>Predict the ionic charge of a main-group element using the periodic table. </a:t>
            </a:r>
          </a:p>
          <a:p>
            <a:pPr marL="347472" indent="-347472"/>
            <a:r>
              <a:rPr lang="en-US" sz="2400" dirty="0" smtClean="0"/>
              <a:t>Write </a:t>
            </a:r>
            <a:r>
              <a:rPr lang="en-US" sz="2400" dirty="0"/>
              <a:t>symbols for ions given their name or the number of protons and electrons present.</a:t>
            </a:r>
          </a:p>
          <a:p>
            <a:pPr marL="347472" indent="-347472"/>
            <a:r>
              <a:rPr lang="en-US" sz="2400" dirty="0"/>
              <a:t>Gain familiarity with polyatomic ions and their charges. </a:t>
            </a:r>
            <a:r>
              <a:rPr lang="en-US" sz="2400" b="1" i="1" u="sng" dirty="0" smtClean="0"/>
              <a:t>Memorize the boxed bolded ones in the table. </a:t>
            </a:r>
            <a:endParaRPr lang="en-US" sz="2400" b="1" i="1" u="sn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Chapter 3 Study Guide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185949" y="1154083"/>
            <a:ext cx="10167851" cy="3785652"/>
          </a:xfrm>
        </p:spPr>
        <p:txBody>
          <a:bodyPr/>
          <a:lstStyle/>
          <a:p>
            <a:pPr marL="285750" lvl="1">
              <a:buNone/>
            </a:pPr>
            <a:r>
              <a:rPr lang="en-US" b="1" dirty="0"/>
              <a:t>3.3 Ionic Compounds—Electron</a:t>
            </a:r>
            <a:r>
              <a:rPr lang="en-US" dirty="0"/>
              <a:t> </a:t>
            </a:r>
            <a:r>
              <a:rPr lang="en-US" b="1" dirty="0"/>
              <a:t>Give and Take</a:t>
            </a:r>
          </a:p>
          <a:p>
            <a:pPr marL="342900" lvl="1" indent="-342900"/>
            <a:r>
              <a:rPr lang="en-US" dirty="0"/>
              <a:t>Combine ions forming ionic compounds. Name ionic compounds given the formula.</a:t>
            </a:r>
          </a:p>
          <a:p>
            <a:pPr marL="342900" lvl="1" indent="-342900"/>
            <a:r>
              <a:rPr lang="en-US" dirty="0"/>
              <a:t>Give the formula and name of an ionic compound given </a:t>
            </a:r>
            <a:r>
              <a:rPr lang="en-US" dirty="0" smtClean="0"/>
              <a:t>the </a:t>
            </a:r>
            <a:r>
              <a:rPr lang="en-US" dirty="0"/>
              <a:t>ions.</a:t>
            </a:r>
          </a:p>
          <a:p>
            <a:pPr marL="342900" lvl="1" indent="-342900"/>
            <a:r>
              <a:rPr lang="en-US" dirty="0"/>
              <a:t>Write the formula for ionic compounds given the name.</a:t>
            </a:r>
          </a:p>
          <a:p>
            <a:pPr marL="342900" lvl="1" indent="-342900"/>
            <a:r>
              <a:rPr lang="en-US" dirty="0"/>
              <a:t>Predict the ionic charges present in an ionic compound.</a:t>
            </a:r>
          </a:p>
          <a:p>
            <a:pPr marL="342900" lvl="1" indent="-342900"/>
            <a:r>
              <a:rPr lang="en-US" dirty="0"/>
              <a:t>Predict the ionic charge of a transition metal using the compound’s formula and the anionic charge.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Chapter 3 Study Guide 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56953" y="838200"/>
            <a:ext cx="10897985" cy="4598182"/>
          </a:xfrm>
        </p:spPr>
        <p:txBody>
          <a:bodyPr/>
          <a:lstStyle/>
          <a:p>
            <a:pPr marL="285750" lvl="1">
              <a:buNone/>
            </a:pPr>
            <a:r>
              <a:rPr lang="en-US" b="1" dirty="0"/>
              <a:t>3.4 In Search of an Octet, Part 2: Covalent Bond Formation</a:t>
            </a:r>
          </a:p>
          <a:p>
            <a:pPr marL="342900" lvl="1" indent="-342900"/>
            <a:r>
              <a:rPr lang="en-US" dirty="0"/>
              <a:t>Combine atoms forming covalent compounds.</a:t>
            </a:r>
          </a:p>
          <a:p>
            <a:pPr marL="342900" lvl="1" indent="-342900"/>
            <a:r>
              <a:rPr lang="en-US" i="1" dirty="0"/>
              <a:t>Distinguish between ionic and covalent compounds.</a:t>
            </a:r>
          </a:p>
          <a:p>
            <a:pPr marL="342900" lvl="1" indent="-342900"/>
            <a:r>
              <a:rPr lang="en-US" dirty="0"/>
              <a:t>Establish the relationship between the number of valence electrons present in nonmetals in Periods 1</a:t>
            </a:r>
            <a:r>
              <a:rPr lang="en-US" dirty="0">
                <a:latin typeface="Arial"/>
                <a:cs typeface="Arial"/>
              </a:rPr>
              <a:t>–</a:t>
            </a:r>
            <a:r>
              <a:rPr lang="en-US" dirty="0"/>
              <a:t>3 and the number of bonds they typically make in a molecule.</a:t>
            </a:r>
          </a:p>
          <a:p>
            <a:pPr marL="342900" lvl="1" indent="-342900"/>
            <a:r>
              <a:rPr lang="en-US" dirty="0"/>
              <a:t>Draw Lewis structures for covalent compounds containing C, O, N, H, and the halogens (Group 7A).</a:t>
            </a:r>
          </a:p>
          <a:p>
            <a:pPr marL="342900" lvl="1" indent="-342900"/>
            <a:r>
              <a:rPr lang="en-US" dirty="0"/>
              <a:t>Name binary covalent compounds given the formula.</a:t>
            </a:r>
          </a:p>
          <a:p>
            <a:pPr marL="342900" lvl="1" indent="-342900"/>
            <a:r>
              <a:rPr lang="en-US" dirty="0"/>
              <a:t>Write the formula for a binary covalent compound given </a:t>
            </a:r>
            <a:r>
              <a:rPr lang="en-US" dirty="0" smtClean="0"/>
              <a:t>the </a:t>
            </a:r>
            <a:r>
              <a:rPr lang="en-US" dirty="0"/>
              <a:t>name.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Chapter 3 Study Guide 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098665" y="838200"/>
            <a:ext cx="9569335" cy="2973122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/>
              <a:t>3.5 The Mole: Counting Atoms and Compounds</a:t>
            </a:r>
          </a:p>
          <a:p>
            <a:pPr marL="342900" lvl="1" indent="-342900"/>
            <a:r>
              <a:rPr lang="en-US" dirty="0"/>
              <a:t>Calculate the number of moles and number of atoms in a substance.</a:t>
            </a:r>
          </a:p>
          <a:p>
            <a:pPr marL="342900" lvl="1" indent="-342900"/>
            <a:r>
              <a:rPr lang="en-US" dirty="0"/>
              <a:t>Describe the mole and Avogadro’s number.</a:t>
            </a:r>
          </a:p>
          <a:p>
            <a:pPr marL="342900" lvl="1" indent="-342900"/>
            <a:r>
              <a:rPr lang="en-US" dirty="0"/>
              <a:t>Calculate molar mass for a compound.</a:t>
            </a:r>
          </a:p>
          <a:p>
            <a:pPr marL="342900" lvl="1" indent="-342900"/>
            <a:r>
              <a:rPr lang="en-US" dirty="0"/>
              <a:t>Convert among the units of mole, number of particles, </a:t>
            </a:r>
            <a:r>
              <a:rPr lang="en-US" dirty="0" smtClean="0"/>
              <a:t>and </a:t>
            </a:r>
            <a:r>
              <a:rPr lang="en-US" dirty="0"/>
              <a:t>gram</a:t>
            </a:r>
            <a:r>
              <a:rPr lang="en-US" dirty="0" smtClean="0"/>
              <a:t>.</a:t>
            </a:r>
          </a:p>
          <a:p>
            <a:pPr marL="342900" lvl="1" indent="-342900"/>
            <a:r>
              <a:rPr lang="en-US" dirty="0" smtClean="0"/>
              <a:t>Use mole to mole ratios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Chapter 3 Study Guide 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40327" y="838201"/>
            <a:ext cx="11122429" cy="563231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3.6 Getting Covalent Compounds into Shape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the location of a wedge-and-dash bonded atom in three-dimensional space.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Predict the molecular shapes of atoms in Lewis structures.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3.7 Electronegativity and Molecular Polarity</a:t>
            </a:r>
          </a:p>
          <a:p>
            <a:r>
              <a:rPr lang="en-US" sz="2400" dirty="0"/>
              <a:t>Predict the molecular polarity of covalent compounds.</a:t>
            </a:r>
          </a:p>
          <a:p>
            <a:r>
              <a:rPr lang="en-US" sz="2400" dirty="0"/>
              <a:t>Predict covalent bond polarity based on electronegativity.</a:t>
            </a:r>
          </a:p>
          <a:p>
            <a:r>
              <a:rPr lang="en-US" sz="2400" dirty="0"/>
              <a:t>Predict molecular polarity from bond polarities and molecular shape. 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Chapter 3 Study Guide (continued)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Practice Problems and 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42981"/>
            <a:ext cx="11490959" cy="53891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Book –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YouTube- Moles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Avogadro’s Number-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www.youtube.com/watch?v=jHbocq7n1Ew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Molar Mass-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www.youtube.com/watch?v=TFbGLEZ4qt0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Mole to Mole Ratios-</a:t>
            </a:r>
            <a:endParaRPr lang="en-US" sz="1800" i="1" dirty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4"/>
              </a:rPr>
              <a:t>https://www.youtube.com/watch?v=c9beXPzJ-Fs</a:t>
            </a:r>
            <a:endParaRPr lang="en-US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47065"/>
              </p:ext>
            </p:extLst>
          </p:nvPr>
        </p:nvGraphicFramePr>
        <p:xfrm>
          <a:off x="1268571" y="1658389"/>
          <a:ext cx="8008938" cy="624840"/>
        </p:xfrm>
        <a:graphic>
          <a:graphicData uri="http://schemas.openxmlformats.org/drawingml/2006/table">
            <a:tbl>
              <a:tblPr/>
              <a:tblGrid>
                <a:gridCol w="1065291">
                  <a:extLst>
                    <a:ext uri="{9D8B030D-6E8A-4147-A177-3AD203B41FA5}">
                      <a16:colId xmlns:a16="http://schemas.microsoft.com/office/drawing/2014/main" val="849925585"/>
                    </a:ext>
                  </a:extLst>
                </a:gridCol>
                <a:gridCol w="936943">
                  <a:extLst>
                    <a:ext uri="{9D8B030D-6E8A-4147-A177-3AD203B41FA5}">
                      <a16:colId xmlns:a16="http://schemas.microsoft.com/office/drawing/2014/main" val="2921592230"/>
                    </a:ext>
                  </a:extLst>
                </a:gridCol>
                <a:gridCol w="4330304">
                  <a:extLst>
                    <a:ext uri="{9D8B030D-6E8A-4147-A177-3AD203B41FA5}">
                      <a16:colId xmlns:a16="http://schemas.microsoft.com/office/drawing/2014/main" val="34890597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5015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</a:rPr>
                        <a:t>Chapter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Page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Questions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effectLst/>
                        </a:rPr>
                        <a:t>Answers on</a:t>
                      </a:r>
                      <a:endParaRPr lang="en-US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4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118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55, 57, 59, 65, 73, 75, 83, 93, 95, 97, 105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122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7735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53309" y="2283229"/>
            <a:ext cx="6248400" cy="434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YouTube-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Compound Naming-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www.youtube.com/watch?v=nijb6UMvZuE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Lewis Structures-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www.youtube.com/watch?v=cIuXl7o6mAw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 smtClean="0"/>
              <a:t>Polarity-</a:t>
            </a:r>
            <a:endParaRPr lang="en-US" sz="1800" i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1828800" algn="l"/>
              </a:tabLst>
              <a:defRPr/>
            </a:pPr>
            <a:r>
              <a:rPr lang="en-US" sz="1800" dirty="0">
                <a:hlinkClick r:id="rId7"/>
              </a:rPr>
              <a:t>https://www.youtube.com/watch?v=72CQe-_PJU4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775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Learning Check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89" y="1476491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many moles are 8.66 x 10</a:t>
            </a:r>
            <a:r>
              <a:rPr lang="en-US" sz="3200" baseline="30000" dirty="0" smtClean="0"/>
              <a:t>56</a:t>
            </a:r>
            <a:r>
              <a:rPr lang="en-US" sz="3200" dirty="0" smtClean="0"/>
              <a:t> atoms?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 How many atoms are in 6.3 moles of iron?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702608" y="838200"/>
            <a:ext cx="11051588" cy="3970318"/>
          </a:xfrm>
        </p:spPr>
        <p:txBody>
          <a:bodyPr/>
          <a:lstStyle/>
          <a:p>
            <a:r>
              <a:rPr lang="en-US" sz="3000" dirty="0"/>
              <a:t>The formula weight for a compound is the sum of the atomic masses. </a:t>
            </a:r>
          </a:p>
          <a:p>
            <a:r>
              <a:rPr lang="en-US" sz="3000" dirty="0"/>
              <a:t>The molar mass of a compound is numerically equal to the formula weight with units of grams/mole</a:t>
            </a:r>
            <a:r>
              <a:rPr lang="en-US" sz="30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23220"/>
          </a:xfrm>
        </p:spPr>
        <p:txBody>
          <a:bodyPr/>
          <a:lstStyle/>
          <a:p>
            <a:r>
              <a:rPr lang="en-US" sz="2800" dirty="0"/>
              <a:t>3.5 The Mole: Counting Atoms and Compounds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calculating molar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4" y="2917370"/>
            <a:ext cx="6438296" cy="36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Learning Check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Calculate the molar masses of: 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11</a:t>
            </a:r>
            <a:endParaRPr lang="en-US" sz="32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9B44-4175-48A1-AB28-FEDFA9FA52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3033</Words>
  <Application>Microsoft Office PowerPoint</Application>
  <PresentationFormat>Widescreen</PresentationFormat>
  <Paragraphs>429</Paragraphs>
  <Slides>66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ＭＳ Ｐゴシック</vt:lpstr>
      <vt:lpstr>Arial</vt:lpstr>
      <vt:lpstr>Calibri</vt:lpstr>
      <vt:lpstr>Calibri Light</vt:lpstr>
      <vt:lpstr>Times</vt:lpstr>
      <vt:lpstr>Office Theme</vt:lpstr>
      <vt:lpstr>PowerPoint Presentation</vt:lpstr>
      <vt:lpstr>Announcements</vt:lpstr>
      <vt:lpstr>Outline</vt:lpstr>
      <vt:lpstr>3.5 The Mole: Counting Atoms and Compounds</vt:lpstr>
      <vt:lpstr>3.5 The Mole: Counting Atoms and Compounds</vt:lpstr>
      <vt:lpstr>3.5 The Mole: Counting Atoms and Compounds</vt:lpstr>
      <vt:lpstr>Learning Check</vt:lpstr>
      <vt:lpstr>3.5 The Mole: Counting Atoms and Compounds</vt:lpstr>
      <vt:lpstr>Learning Check</vt:lpstr>
      <vt:lpstr>Using Molar Mass as a Conversion Factor</vt:lpstr>
      <vt:lpstr>Learning Check</vt:lpstr>
      <vt:lpstr>Learning Check</vt:lpstr>
      <vt:lpstr>Mole to Mole Relationships</vt:lpstr>
      <vt:lpstr>Learning Check</vt:lpstr>
      <vt:lpstr>3.1 Electron Arrangements and the Octet Rule</vt:lpstr>
      <vt:lpstr>3.1 Electron Arrangements and the Octet Rule</vt:lpstr>
      <vt:lpstr>Learning Check</vt:lpstr>
      <vt:lpstr>3.1 Electron Arrangements and the Octet Rule</vt:lpstr>
      <vt:lpstr>3.2 In Search of an Octet, Part 1: Ion Formation</vt:lpstr>
      <vt:lpstr>3.2 In Search of an Octet, Part 1: Ion Formation</vt:lpstr>
      <vt:lpstr>3.2 In Search of an Octet, Part 1: Ion Formation</vt:lpstr>
      <vt:lpstr>Learning Check</vt:lpstr>
      <vt:lpstr>3.2 In Search of an Octet,  Part 1: Ion Formation</vt:lpstr>
      <vt:lpstr>3.2 In Search of an Octet, Part 1: Ion Formation</vt:lpstr>
      <vt:lpstr>3.2 In Search of an Octet, Part 1: Ion Formation</vt:lpstr>
      <vt:lpstr>3.3 Ionic Compounds—Electron Give and Take</vt:lpstr>
      <vt:lpstr>3.3 Ionic Compounds—Electron Give and Take</vt:lpstr>
      <vt:lpstr>Learning Check</vt:lpstr>
      <vt:lpstr>3.3 Ionic Compounds—Electron Give and Take</vt:lpstr>
      <vt:lpstr>Learning Check</vt:lpstr>
      <vt:lpstr>Learning Check</vt:lpstr>
      <vt:lpstr>Covalent Compounds</vt:lpstr>
      <vt:lpstr>3.4 In Search of an Octet, Part 2: Covalent Bond Formation</vt:lpstr>
      <vt:lpstr>3.4 In Search of an Octet, Part 2: Covalent Bond Formation</vt:lpstr>
      <vt:lpstr>3.4 In Search of an Octet, Part 2: Covalent Bond Formation</vt:lpstr>
      <vt:lpstr>3.4 In Search of an Octet, Part 2: Covalent Bond Formation</vt:lpstr>
      <vt:lpstr>3.4 In Search of an Octet, Part 2: Covalent Bond Formation</vt:lpstr>
      <vt:lpstr>Learning Check</vt:lpstr>
      <vt:lpstr>Learning Check</vt:lpstr>
      <vt:lpstr>Learning Check</vt:lpstr>
      <vt:lpstr>3.4 In Search of an Octet, Part 2: Covalent Bond Formation</vt:lpstr>
      <vt:lpstr>3.4 In Search of an Octet, Part 2: Covalent Bond Formation</vt:lpstr>
      <vt:lpstr>Learning Check</vt:lpstr>
      <vt:lpstr>Examples </vt:lpstr>
      <vt:lpstr>3.6 Getting Covalent Compounds into Shape</vt:lpstr>
      <vt:lpstr>3.6 Getting Covalent Compounds into Shape</vt:lpstr>
      <vt:lpstr>3.6 Getting Covalent Compounds into Shape</vt:lpstr>
      <vt:lpstr>3.6 Getting Covalent Compounds into Shape</vt:lpstr>
      <vt:lpstr>3.6 Getting Covalent Compounds into Shape</vt:lpstr>
      <vt:lpstr>3.7 Electronegativity and Molecular Polarity</vt:lpstr>
      <vt:lpstr>3.7 Electronegativity and Molecular Polarity</vt:lpstr>
      <vt:lpstr>3.7 Electronegativity and Molecular Polarity</vt:lpstr>
      <vt:lpstr>3.7 Electronegativity and Molecular Polarity</vt:lpstr>
      <vt:lpstr>3.7 Electronegativity and Molecular Polarity</vt:lpstr>
      <vt:lpstr>3.7 Electronegativity and Molecular Polarity</vt:lpstr>
      <vt:lpstr>PowerPoint Presentation</vt:lpstr>
      <vt:lpstr>Additional Practice Problems</vt:lpstr>
      <vt:lpstr>Additional Practice Problems</vt:lpstr>
      <vt:lpstr>Additional Practice Problems </vt:lpstr>
      <vt:lpstr>PowerPoint Presentation</vt:lpstr>
      <vt:lpstr>Chapter 3 Study Guide</vt:lpstr>
      <vt:lpstr>Chapter 3 Study Guide (continued)</vt:lpstr>
      <vt:lpstr>Chapter 3 Study Guide (continued)</vt:lpstr>
      <vt:lpstr>Chapter 3 Study Guide (continued)</vt:lpstr>
      <vt:lpstr>Chapter 3 Study Guide (continued)</vt:lpstr>
      <vt:lpstr>Additional Practice Problems and Videos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hlc83056@huskies.bloomu.edu</dc:creator>
  <cp:lastModifiedBy>Hannah Cronk</cp:lastModifiedBy>
  <cp:revision>31</cp:revision>
  <dcterms:created xsi:type="dcterms:W3CDTF">2018-09-03T22:52:25Z</dcterms:created>
  <dcterms:modified xsi:type="dcterms:W3CDTF">2019-12-04T13:59:35Z</dcterms:modified>
</cp:coreProperties>
</file>