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60"/>
  </p:notesMasterIdLst>
  <p:sldIdLst>
    <p:sldId id="371" r:id="rId2"/>
    <p:sldId id="423" r:id="rId3"/>
    <p:sldId id="258" r:id="rId4"/>
    <p:sldId id="372" r:id="rId5"/>
    <p:sldId id="373" r:id="rId6"/>
    <p:sldId id="374" r:id="rId7"/>
    <p:sldId id="376" r:id="rId8"/>
    <p:sldId id="377" r:id="rId9"/>
    <p:sldId id="378" r:id="rId10"/>
    <p:sldId id="375" r:id="rId11"/>
    <p:sldId id="419" r:id="rId12"/>
    <p:sldId id="420" r:id="rId13"/>
    <p:sldId id="421" r:id="rId14"/>
    <p:sldId id="422" r:id="rId15"/>
    <p:sldId id="431" r:id="rId16"/>
    <p:sldId id="424" r:id="rId17"/>
    <p:sldId id="380" r:id="rId18"/>
    <p:sldId id="381" r:id="rId19"/>
    <p:sldId id="382" r:id="rId20"/>
    <p:sldId id="425" r:id="rId21"/>
    <p:sldId id="383" r:id="rId22"/>
    <p:sldId id="384" r:id="rId23"/>
    <p:sldId id="385" r:id="rId24"/>
    <p:sldId id="386" r:id="rId25"/>
    <p:sldId id="388" r:id="rId26"/>
    <p:sldId id="387" r:id="rId27"/>
    <p:sldId id="389" r:id="rId28"/>
    <p:sldId id="390" r:id="rId29"/>
    <p:sldId id="391" r:id="rId30"/>
    <p:sldId id="426" r:id="rId31"/>
    <p:sldId id="392" r:id="rId32"/>
    <p:sldId id="393" r:id="rId33"/>
    <p:sldId id="394" r:id="rId34"/>
    <p:sldId id="395" r:id="rId35"/>
    <p:sldId id="397" r:id="rId36"/>
    <p:sldId id="398" r:id="rId37"/>
    <p:sldId id="399" r:id="rId38"/>
    <p:sldId id="400" r:id="rId39"/>
    <p:sldId id="401" r:id="rId40"/>
    <p:sldId id="436" r:id="rId41"/>
    <p:sldId id="402" r:id="rId42"/>
    <p:sldId id="403" r:id="rId43"/>
    <p:sldId id="428" r:id="rId44"/>
    <p:sldId id="404" r:id="rId45"/>
    <p:sldId id="406" r:id="rId46"/>
    <p:sldId id="409" r:id="rId47"/>
    <p:sldId id="411" r:id="rId48"/>
    <p:sldId id="412" r:id="rId49"/>
    <p:sldId id="413" r:id="rId50"/>
    <p:sldId id="414" r:id="rId51"/>
    <p:sldId id="415" r:id="rId52"/>
    <p:sldId id="429" r:id="rId53"/>
    <p:sldId id="437" r:id="rId54"/>
    <p:sldId id="435" r:id="rId55"/>
    <p:sldId id="416" r:id="rId56"/>
    <p:sldId id="417" r:id="rId57"/>
    <p:sldId id="418" r:id="rId58"/>
    <p:sldId id="438" r:id="rId5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624">
          <p15:clr>
            <a:srgbClr val="A4A3A4"/>
          </p15:clr>
        </p15:guide>
        <p15:guide id="2"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80"/>
    <a:srgbClr val="FF0000"/>
    <a:srgbClr val="6666CC"/>
    <a:srgbClr val="3333CC"/>
    <a:srgbClr val="333399"/>
    <a:srgbClr val="143C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66" y="396"/>
      </p:cViewPr>
      <p:guideLst>
        <p:guide orient="horz" pos="624"/>
        <p:guide pos="288"/>
      </p:guideLst>
    </p:cSldViewPr>
  </p:slideViewPr>
  <p:outlineViewPr>
    <p:cViewPr>
      <p:scale>
        <a:sx n="33" d="100"/>
        <a:sy n="33" d="100"/>
      </p:scale>
      <p:origin x="336" y="16763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F0A17812-C32D-4E4A-B865-B8EEE176C520}" type="slidenum">
              <a:rPr lang="en-US"/>
              <a:pPr>
                <a:defRPr/>
              </a:pPr>
              <a:t>‹#›</a:t>
            </a:fld>
            <a:endParaRPr lang="en-US"/>
          </a:p>
        </p:txBody>
      </p:sp>
    </p:spTree>
    <p:extLst>
      <p:ext uri="{BB962C8B-B14F-4D97-AF65-F5344CB8AC3E}">
        <p14:creationId xmlns:p14="http://schemas.microsoft.com/office/powerpoint/2010/main" val="2977767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Geneva" pitchFamily="-106" charset="-128"/>
      </a:defRPr>
    </a:lvl3pPr>
    <a:lvl4pPr marL="1371600" algn="l" rtl="0" eaLnBrk="0" fontAlgn="base" hangingPunct="0">
      <a:spcBef>
        <a:spcPct val="30000"/>
      </a:spcBef>
      <a:spcAft>
        <a:spcPct val="0"/>
      </a:spcAft>
      <a:defRPr sz="1200" kern="1200">
        <a:solidFill>
          <a:schemeClr val="tx1"/>
        </a:solidFill>
        <a:latin typeface="Times" charset="0"/>
        <a:ea typeface="Geneva" pitchFamily="-106" charset="-128"/>
        <a:cs typeface="Geneva" charset="0"/>
      </a:defRPr>
    </a:lvl4pPr>
    <a:lvl5pPr marL="1828800" algn="l" rtl="0" eaLnBrk="0" fontAlgn="base" hangingPunct="0">
      <a:spcBef>
        <a:spcPct val="30000"/>
      </a:spcBef>
      <a:spcAft>
        <a:spcPct val="0"/>
      </a:spcAft>
      <a:defRPr sz="1200" kern="1200">
        <a:solidFill>
          <a:schemeClr val="tx1"/>
        </a:solidFill>
        <a:latin typeface="Times" charset="0"/>
        <a:ea typeface="Geneva" pitchFamily="-106"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3</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12</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13</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14</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17</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18</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19</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21</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22</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23</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24</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4</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25</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26</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27</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28</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29</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31</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32</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33</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34</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35</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5</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36</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37</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38</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39</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41</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42</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44</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45</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46</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47</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6</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48</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49</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50</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51</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55</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56</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57</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7</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8</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9</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10</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7C50351-2727-E143-A837-AE995A587B3F}" type="slidenum">
              <a:rPr lang="en-US" sz="1200"/>
              <a:pPr/>
              <a:t>11</a:t>
            </a:fld>
            <a:endParaRPr lang="en-US" sz="120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9144000" cy="6096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Text Box 6"/>
          <p:cNvSpPr txBox="1">
            <a:spLocks noChangeArrowheads="1"/>
          </p:cNvSpPr>
          <p:nvPr/>
        </p:nvSpPr>
        <p:spPr bwMode="auto">
          <a:xfrm>
            <a:off x="365125" y="44450"/>
            <a:ext cx="8001000" cy="519113"/>
          </a:xfrm>
          <a:prstGeom prst="rect">
            <a:avLst/>
          </a:prstGeom>
          <a:no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eaLnBrk="1" hangingPunct="1">
              <a:spcBef>
                <a:spcPct val="50000"/>
              </a:spcBef>
              <a:defRPr/>
            </a:pPr>
            <a:r>
              <a:rPr lang="en-US" sz="2800" smtClean="0">
                <a:solidFill>
                  <a:schemeClr val="bg1"/>
                </a:solidFill>
                <a:latin typeface="Arial" charset="0"/>
                <a:cs typeface="+mn-cs"/>
              </a:rPr>
              <a:t>Chapter 1 Lecture</a:t>
            </a:r>
          </a:p>
        </p:txBody>
      </p:sp>
      <p:sp>
        <p:nvSpPr>
          <p:cNvPr id="6" name="Rectangle 8"/>
          <p:cNvSpPr>
            <a:spLocks noChangeArrowheads="1"/>
          </p:cNvSpPr>
          <p:nvPr userDrawn="1"/>
        </p:nvSpPr>
        <p:spPr bwMode="gray">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en-US"/>
          </a:p>
        </p:txBody>
      </p:sp>
      <p:pic>
        <p:nvPicPr>
          <p:cNvPr id="7" name="Picture 11"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2063" y="6356350"/>
            <a:ext cx="1528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4"/>
          <p:cNvSpPr>
            <a:spLocks noChangeShapeType="1"/>
          </p:cNvSpPr>
          <p:nvPr userDrawn="1"/>
        </p:nvSpPr>
        <p:spPr bwMode="gray">
          <a:xfrm>
            <a:off x="0" y="6397625"/>
            <a:ext cx="9139238"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8" name="Rectangle 2"/>
          <p:cNvSpPr>
            <a:spLocks noGrp="1" noChangeArrowheads="1"/>
          </p:cNvSpPr>
          <p:nvPr>
            <p:ph type="ctrTitle"/>
          </p:nvPr>
        </p:nvSpPr>
        <p:spPr>
          <a:xfrm>
            <a:off x="365125" y="3124200"/>
            <a:ext cx="7772400" cy="641350"/>
          </a:xfrm>
          <a:noFill/>
        </p:spPr>
        <p:txBody>
          <a:bodyPr lIns="91440"/>
          <a:lstStyle>
            <a:lvl1pPr>
              <a:defRPr sz="3600">
                <a:solidFill>
                  <a:schemeClr val="tx1"/>
                </a:solidFill>
                <a:latin typeface="Verdana" charset="0"/>
              </a:defRPr>
            </a:lvl1pPr>
          </a:lstStyle>
          <a:p>
            <a:r>
              <a:rPr lang="en-US"/>
              <a:t>Click to edit Master title style</a:t>
            </a:r>
          </a:p>
        </p:txBody>
      </p:sp>
      <p:sp>
        <p:nvSpPr>
          <p:cNvPr id="4099" name="Rectangle 3"/>
          <p:cNvSpPr>
            <a:spLocks noGrp="1" noChangeArrowheads="1"/>
          </p:cNvSpPr>
          <p:nvPr>
            <p:ph type="subTitle" idx="1"/>
          </p:nvPr>
        </p:nvSpPr>
        <p:spPr>
          <a:xfrm>
            <a:off x="365125" y="3811588"/>
            <a:ext cx="6400800" cy="457200"/>
          </a:xfrm>
        </p:spPr>
        <p:txBody>
          <a:bodyPr/>
          <a:lstStyle>
            <a:lvl1pPr marL="0" indent="0">
              <a:buFontTx/>
              <a:buNone/>
              <a:defRPr sz="2400"/>
            </a:lvl1pPr>
          </a:lstStyle>
          <a:p>
            <a:r>
              <a:rPr lang="en-US"/>
              <a:t>Click to edit Master subtitle style</a:t>
            </a:r>
          </a:p>
        </p:txBody>
      </p:sp>
    </p:spTree>
    <p:extLst>
      <p:ext uri="{BB962C8B-B14F-4D97-AF65-F5344CB8AC3E}">
        <p14:creationId xmlns:p14="http://schemas.microsoft.com/office/powerpoint/2010/main" val="1343137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3741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34020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3402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2842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ChangeArrowheads="1"/>
          </p:cNvSpPr>
          <p:nvPr userDrawn="1"/>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Tree>
    <p:extLst>
      <p:ext uri="{BB962C8B-B14F-4D97-AF65-F5344CB8AC3E}">
        <p14:creationId xmlns:p14="http://schemas.microsoft.com/office/powerpoint/2010/main" val="121653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91645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899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106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25298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34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115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4043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579438"/>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a:t>Click to edit Master title style</a:t>
            </a:r>
          </a:p>
        </p:txBody>
      </p:sp>
      <p:sp>
        <p:nvSpPr>
          <p:cNvPr id="1027" name="Rectangle 4"/>
          <p:cNvSpPr>
            <a:spLocks noGrp="1" noChangeArrowheads="1"/>
          </p:cNvSpPr>
          <p:nvPr>
            <p:ph type="body" idx="1"/>
          </p:nvPr>
        </p:nvSpPr>
        <p:spPr bwMode="auto">
          <a:xfrm>
            <a:off x="365125" y="1141413"/>
            <a:ext cx="8229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46"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sldNum="0" hdr="0" dt="0"/>
  <p:txStyles>
    <p:title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hok2hyED9go" TargetMode="External"/><Relationship Id="rId2" Type="http://schemas.openxmlformats.org/officeDocument/2006/relationships/hyperlink" Target="https://www.youtube.com/watch?v=H8WJ2KENlK0" TargetMode="External"/><Relationship Id="rId1" Type="http://schemas.openxmlformats.org/officeDocument/2006/relationships/slideLayout" Target="../slideLayouts/slideLayout2.xml"/><Relationship Id="rId4" Type="http://schemas.openxmlformats.org/officeDocument/2006/relationships/hyperlink" Target="https://www.youtube.com/watch?v=qgVFkRn8f1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78167"/>
            <a:ext cx="4454427" cy="5701666"/>
          </a:xfrm>
          <a:prstGeom prst="rect">
            <a:avLst/>
          </a:prstGeom>
        </p:spPr>
      </p:pic>
      <p:sp>
        <p:nvSpPr>
          <p:cNvPr id="6" name="Title 1"/>
          <p:cNvSpPr>
            <a:spLocks noGrp="1"/>
          </p:cNvSpPr>
          <p:nvPr/>
        </p:nvSpPr>
        <p:spPr bwMode="auto">
          <a:xfrm>
            <a:off x="4633913" y="2105025"/>
            <a:ext cx="45196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400" b="1" dirty="0">
                <a:latin typeface="Arial" charset="0"/>
              </a:rPr>
              <a:t>Chapter 10</a:t>
            </a:r>
            <a:br>
              <a:rPr lang="en-US" sz="3400" b="1" dirty="0">
                <a:latin typeface="Arial" charset="0"/>
              </a:rPr>
            </a:br>
            <a:r>
              <a:rPr lang="en-US" sz="3400" b="1" dirty="0">
                <a:latin typeface="Arial" charset="0"/>
              </a:rPr>
              <a:t/>
            </a:r>
            <a:br>
              <a:rPr lang="en-US" sz="3400" b="1" dirty="0">
                <a:latin typeface="Arial" charset="0"/>
              </a:rPr>
            </a:br>
            <a:r>
              <a:rPr lang="en-US" sz="3400" b="1" dirty="0">
                <a:latin typeface="Arial" charset="0"/>
              </a:rPr>
              <a:t>Proteins—Workers of the Cell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mtClean="0">
                <a:ea typeface="MS PGothic" charset="0"/>
                <a:cs typeface="Times New Roman" charset="0"/>
              </a:rPr>
              <a:t>10.1 Amino Acids—A Second Look</a:t>
            </a:r>
            <a:endParaRPr lang="en-US" dirty="0">
              <a:ea typeface="MS PGothic" charset="0"/>
              <a:cs typeface="Times New Roman" charset="0"/>
            </a:endParaRPr>
          </a:p>
        </p:txBody>
      </p:sp>
      <p:pic>
        <p:nvPicPr>
          <p:cNvPr id="3" name="Picture 2" descr="10_01_TableA.jpg"/>
          <p:cNvPicPr>
            <a:picLocks noChangeAspect="1"/>
          </p:cNvPicPr>
          <p:nvPr/>
        </p:nvPicPr>
        <p:blipFill rotWithShape="1">
          <a:blip r:embed="rId3">
            <a:extLst>
              <a:ext uri="{28A0092B-C50C-407E-A947-70E740481C1C}">
                <a14:useLocalDpi xmlns:a14="http://schemas.microsoft.com/office/drawing/2010/main" val="0"/>
              </a:ext>
            </a:extLst>
          </a:blip>
          <a:srcRect t="-1" b="42698"/>
          <a:stretch/>
        </p:blipFill>
        <p:spPr>
          <a:xfrm>
            <a:off x="627180" y="594965"/>
            <a:ext cx="7889640" cy="5968999"/>
          </a:xfrm>
          <a:prstGeom prst="rect">
            <a:avLst/>
          </a:prstGeom>
        </p:spPr>
      </p:pic>
    </p:spTree>
    <p:extLst>
      <p:ext uri="{BB962C8B-B14F-4D97-AF65-F5344CB8AC3E}">
        <p14:creationId xmlns:p14="http://schemas.microsoft.com/office/powerpoint/2010/main" val="3403828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mtClean="0">
                <a:ea typeface="MS PGothic" charset="0"/>
                <a:cs typeface="Times New Roman" charset="0"/>
              </a:rPr>
              <a:t>10.1 Amino Acids—A Second Look</a:t>
            </a:r>
            <a:endParaRPr lang="en-US" dirty="0">
              <a:ea typeface="MS PGothic" charset="0"/>
              <a:cs typeface="Times New Roman" charset="0"/>
            </a:endParaRPr>
          </a:p>
        </p:txBody>
      </p:sp>
      <p:pic>
        <p:nvPicPr>
          <p:cNvPr id="3" name="Picture 2" descr="10_01_TableA.jpg"/>
          <p:cNvPicPr>
            <a:picLocks noChangeAspect="1"/>
          </p:cNvPicPr>
          <p:nvPr/>
        </p:nvPicPr>
        <p:blipFill rotWithShape="1">
          <a:blip r:embed="rId3">
            <a:extLst>
              <a:ext uri="{28A0092B-C50C-407E-A947-70E740481C1C}">
                <a14:useLocalDpi xmlns:a14="http://schemas.microsoft.com/office/drawing/2010/main" val="0"/>
              </a:ext>
            </a:extLst>
          </a:blip>
          <a:srcRect t="56719" b="5092"/>
          <a:stretch/>
        </p:blipFill>
        <p:spPr>
          <a:xfrm>
            <a:off x="381000" y="1066800"/>
            <a:ext cx="8765508" cy="4419600"/>
          </a:xfrm>
          <a:prstGeom prst="rect">
            <a:avLst/>
          </a:prstGeom>
        </p:spPr>
      </p:pic>
    </p:spTree>
    <p:extLst>
      <p:ext uri="{BB962C8B-B14F-4D97-AF65-F5344CB8AC3E}">
        <p14:creationId xmlns:p14="http://schemas.microsoft.com/office/powerpoint/2010/main" val="3374894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mtClean="0">
                <a:ea typeface="MS PGothic" charset="0"/>
                <a:cs typeface="Times New Roman" charset="0"/>
              </a:rPr>
              <a:t>10.1 Amino Acids—A Second Look</a:t>
            </a:r>
            <a:endParaRPr lang="en-US" dirty="0">
              <a:ea typeface="MS PGothic" charset="0"/>
              <a:cs typeface="Times New Roman" charset="0"/>
            </a:endParaRPr>
          </a:p>
        </p:txBody>
      </p:sp>
      <p:pic>
        <p:nvPicPr>
          <p:cNvPr id="5" name="Picture 4" descr="10_01_TableB.jpg"/>
          <p:cNvPicPr>
            <a:picLocks noChangeAspect="1"/>
          </p:cNvPicPr>
          <p:nvPr/>
        </p:nvPicPr>
        <p:blipFill rotWithShape="1">
          <a:blip r:embed="rId3">
            <a:extLst>
              <a:ext uri="{28A0092B-C50C-407E-A947-70E740481C1C}">
                <a14:useLocalDpi xmlns:a14="http://schemas.microsoft.com/office/drawing/2010/main" val="0"/>
              </a:ext>
            </a:extLst>
          </a:blip>
          <a:srcRect b="52634"/>
          <a:stretch/>
        </p:blipFill>
        <p:spPr>
          <a:xfrm>
            <a:off x="407400" y="1263371"/>
            <a:ext cx="8327169" cy="4565655"/>
          </a:xfrm>
          <a:prstGeom prst="rect">
            <a:avLst/>
          </a:prstGeom>
        </p:spPr>
      </p:pic>
    </p:spTree>
    <p:extLst>
      <p:ext uri="{BB962C8B-B14F-4D97-AF65-F5344CB8AC3E}">
        <p14:creationId xmlns:p14="http://schemas.microsoft.com/office/powerpoint/2010/main" val="262021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mtClean="0">
                <a:ea typeface="MS PGothic" charset="0"/>
                <a:cs typeface="Times New Roman" charset="0"/>
              </a:rPr>
              <a:t>10.1 Amino Acids—A Second Look</a:t>
            </a:r>
            <a:endParaRPr lang="en-US" dirty="0">
              <a:ea typeface="MS PGothic" charset="0"/>
              <a:cs typeface="Times New Roman" charset="0"/>
            </a:endParaRPr>
          </a:p>
        </p:txBody>
      </p:sp>
      <p:pic>
        <p:nvPicPr>
          <p:cNvPr id="5" name="Picture 4" descr="10_01_TableB.jpg"/>
          <p:cNvPicPr>
            <a:picLocks noChangeAspect="1"/>
          </p:cNvPicPr>
          <p:nvPr/>
        </p:nvPicPr>
        <p:blipFill rotWithShape="1">
          <a:blip r:embed="rId3">
            <a:extLst>
              <a:ext uri="{28A0092B-C50C-407E-A947-70E740481C1C}">
                <a14:useLocalDpi xmlns:a14="http://schemas.microsoft.com/office/drawing/2010/main" val="0"/>
              </a:ext>
            </a:extLst>
          </a:blip>
          <a:srcRect t="46586" b="2755"/>
          <a:stretch/>
        </p:blipFill>
        <p:spPr>
          <a:xfrm>
            <a:off x="408415" y="1111555"/>
            <a:ext cx="8327169" cy="4883064"/>
          </a:xfrm>
          <a:prstGeom prst="rect">
            <a:avLst/>
          </a:prstGeom>
        </p:spPr>
      </p:pic>
    </p:spTree>
    <p:extLst>
      <p:ext uri="{BB962C8B-B14F-4D97-AF65-F5344CB8AC3E}">
        <p14:creationId xmlns:p14="http://schemas.microsoft.com/office/powerpoint/2010/main" val="1015354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mtClean="0">
                <a:ea typeface="MS PGothic" charset="0"/>
                <a:cs typeface="Times New Roman" charset="0"/>
              </a:rPr>
              <a:t>10.1 Amino Acids—A Second Look</a:t>
            </a:r>
            <a:endParaRPr lang="en-US" dirty="0">
              <a:ea typeface="MS PGothic" charset="0"/>
              <a:cs typeface="Times New Roman"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837"/>
          <a:stretch/>
        </p:blipFill>
        <p:spPr>
          <a:xfrm>
            <a:off x="609600" y="762000"/>
            <a:ext cx="8153400" cy="5613366"/>
          </a:xfrm>
          <a:prstGeom prst="rect">
            <a:avLst/>
          </a:prstGeom>
        </p:spPr>
      </p:pic>
    </p:spTree>
    <p:extLst>
      <p:ext uri="{BB962C8B-B14F-4D97-AF65-F5344CB8AC3E}">
        <p14:creationId xmlns:p14="http://schemas.microsoft.com/office/powerpoint/2010/main" val="3572684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Learning Check</a:t>
            </a:r>
            <a:endParaRPr lang="en-US" dirty="0">
              <a:solidFill>
                <a:srgbClr val="00B050"/>
              </a:solidFill>
            </a:endParaRPr>
          </a:p>
        </p:txBody>
      </p:sp>
      <p:sp>
        <p:nvSpPr>
          <p:cNvPr id="3" name="Content Placeholder 2"/>
          <p:cNvSpPr>
            <a:spLocks noGrp="1"/>
          </p:cNvSpPr>
          <p:nvPr>
            <p:ph idx="1"/>
          </p:nvPr>
        </p:nvSpPr>
        <p:spPr>
          <a:xfrm>
            <a:off x="533400" y="838201"/>
            <a:ext cx="8229600" cy="3243965"/>
          </a:xfrm>
        </p:spPr>
        <p:txBody>
          <a:bodyPr/>
          <a:lstStyle/>
          <a:p>
            <a:pPr marL="0" indent="0" algn="ctr">
              <a:buNone/>
            </a:pPr>
            <a:r>
              <a:rPr lang="en-US" dirty="0"/>
              <a:t>An essential amino acid is defined as one that:</a:t>
            </a:r>
          </a:p>
          <a:p>
            <a:pPr marL="0" indent="0" algn="ctr">
              <a:buNone/>
            </a:pPr>
            <a:endParaRPr lang="en-US" dirty="0"/>
          </a:p>
          <a:p>
            <a:pPr marL="0" indent="0" algn="ctr">
              <a:buNone/>
            </a:pPr>
            <a:r>
              <a:rPr lang="en-US" dirty="0" smtClean="0"/>
              <a:t>How can you tell the difference between nonpolar, polar neutral, polar </a:t>
            </a:r>
            <a:r>
              <a:rPr lang="en-US" dirty="0"/>
              <a:t>a</a:t>
            </a:r>
            <a:r>
              <a:rPr lang="en-US" dirty="0" smtClean="0"/>
              <a:t>cidic, and polar </a:t>
            </a:r>
            <a:r>
              <a:rPr lang="en-US" dirty="0"/>
              <a:t>b</a:t>
            </a:r>
            <a:r>
              <a:rPr lang="en-US" dirty="0" smtClean="0"/>
              <a:t>asic amino acids? </a:t>
            </a:r>
            <a:endParaRPr lang="en-US" dirty="0"/>
          </a:p>
        </p:txBody>
      </p:sp>
      <p:sp>
        <p:nvSpPr>
          <p:cNvPr id="4" name="TextBox 3"/>
          <p:cNvSpPr txBox="1"/>
          <p:nvPr/>
        </p:nvSpPr>
        <p:spPr>
          <a:xfrm>
            <a:off x="1371600" y="4800600"/>
            <a:ext cx="6705600" cy="1569660"/>
          </a:xfrm>
          <a:prstGeom prst="rect">
            <a:avLst/>
          </a:prstGeom>
          <a:noFill/>
        </p:spPr>
        <p:txBody>
          <a:bodyPr wrap="square" rtlCol="0">
            <a:spAutoFit/>
          </a:bodyPr>
          <a:lstStyle/>
          <a:p>
            <a:r>
              <a:rPr lang="en-US" i="1" dirty="0" smtClean="0">
                <a:solidFill>
                  <a:srgbClr val="C00000"/>
                </a:solidFill>
              </a:rPr>
              <a:t>You don’t need to memorize the structures, names, and abbreviations of the amino acids. BUT </a:t>
            </a:r>
            <a:r>
              <a:rPr lang="en-US" i="1" dirty="0">
                <a:solidFill>
                  <a:srgbClr val="C00000"/>
                </a:solidFill>
              </a:rPr>
              <a:t>y</a:t>
            </a:r>
            <a:r>
              <a:rPr lang="en-US" i="1" dirty="0" smtClean="0">
                <a:solidFill>
                  <a:srgbClr val="C00000"/>
                </a:solidFill>
              </a:rPr>
              <a:t>ou need to be able to tell if they are </a:t>
            </a:r>
            <a:r>
              <a:rPr lang="en-US" i="1" dirty="0">
                <a:solidFill>
                  <a:srgbClr val="C00000"/>
                </a:solidFill>
              </a:rPr>
              <a:t>nonpolar, polar neutral, polar acidic, and polar basic amino acids</a:t>
            </a:r>
          </a:p>
        </p:txBody>
      </p:sp>
    </p:spTree>
    <p:extLst>
      <p:ext uri="{BB962C8B-B14F-4D97-AF65-F5344CB8AC3E}">
        <p14:creationId xmlns:p14="http://schemas.microsoft.com/office/powerpoint/2010/main" val="689376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Learning Check</a:t>
            </a:r>
            <a:endParaRPr lang="en-US" dirty="0">
              <a:solidFill>
                <a:srgbClr val="00B050"/>
              </a:solidFill>
            </a:endParaRPr>
          </a:p>
        </p:txBody>
      </p:sp>
      <p:sp>
        <p:nvSpPr>
          <p:cNvPr id="3" name="Content Placeholder 2"/>
          <p:cNvSpPr>
            <a:spLocks noGrp="1"/>
          </p:cNvSpPr>
          <p:nvPr>
            <p:ph idx="1"/>
          </p:nvPr>
        </p:nvSpPr>
        <p:spPr>
          <a:xfrm>
            <a:off x="304800" y="726596"/>
            <a:ext cx="8229600" cy="5213735"/>
          </a:xfrm>
        </p:spPr>
        <p:txBody>
          <a:bodyPr/>
          <a:lstStyle/>
          <a:p>
            <a:pPr marL="0" indent="0">
              <a:buNone/>
            </a:pPr>
            <a:r>
              <a:rPr lang="en-US" dirty="0"/>
              <a:t>Which of the following amino acids is classified as being hydrophobic?</a:t>
            </a:r>
          </a:p>
          <a:p>
            <a:pPr marL="0" indent="0">
              <a:buNone/>
            </a:pPr>
            <a:endParaRPr lang="en-US" dirty="0" smtClean="0"/>
          </a:p>
          <a:p>
            <a:pPr marL="0" indent="0">
              <a:buNone/>
            </a:pPr>
            <a:endParaRPr lang="en-US" dirty="0" smtClean="0"/>
          </a:p>
          <a:p>
            <a:pPr marL="0" indent="0">
              <a:buNone/>
            </a:pPr>
            <a:r>
              <a:rPr lang="en-US" dirty="0" smtClean="0"/>
              <a:t>A</a:t>
            </a:r>
            <a:r>
              <a:rPr lang="en-US" dirty="0"/>
              <a:t>) Histidine</a:t>
            </a:r>
          </a:p>
          <a:p>
            <a:pPr marL="0" indent="0">
              <a:buNone/>
            </a:pPr>
            <a:r>
              <a:rPr lang="en-US" dirty="0"/>
              <a:t>B) Cysteine</a:t>
            </a:r>
          </a:p>
          <a:p>
            <a:pPr marL="0" indent="0">
              <a:buNone/>
            </a:pPr>
            <a:r>
              <a:rPr lang="en-US" dirty="0"/>
              <a:t>C) Arginine</a:t>
            </a:r>
          </a:p>
          <a:p>
            <a:pPr marL="0" indent="0">
              <a:buNone/>
            </a:pPr>
            <a:r>
              <a:rPr lang="en-US" dirty="0"/>
              <a:t>D) Phenylalanine</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234" t="15827" r="57944" b="53836"/>
          <a:stretch/>
        </p:blipFill>
        <p:spPr>
          <a:xfrm>
            <a:off x="2863850" y="2147911"/>
            <a:ext cx="1860550" cy="237737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2617" t="48802" r="19626" b="7672"/>
          <a:stretch/>
        </p:blipFill>
        <p:spPr>
          <a:xfrm>
            <a:off x="7254876" y="3583663"/>
            <a:ext cx="1828800" cy="3176337"/>
          </a:xfrm>
          <a:prstGeom prst="rect">
            <a:avLst/>
          </a:prstGeom>
        </p:spPr>
      </p:pic>
      <p:pic>
        <p:nvPicPr>
          <p:cNvPr id="6" name="Picture 5" descr="10_01_TableB.jpg"/>
          <p:cNvPicPr>
            <a:picLocks noChangeAspect="1"/>
          </p:cNvPicPr>
          <p:nvPr/>
        </p:nvPicPr>
        <p:blipFill rotWithShape="1">
          <a:blip r:embed="rId3">
            <a:extLst>
              <a:ext uri="{28A0092B-C50C-407E-A947-70E740481C1C}">
                <a14:useLocalDpi xmlns:a14="http://schemas.microsoft.com/office/drawing/2010/main" val="0"/>
              </a:ext>
            </a:extLst>
          </a:blip>
          <a:srcRect l="67399" t="24839" r="15215" b="60141"/>
          <a:stretch/>
        </p:blipFill>
        <p:spPr>
          <a:xfrm>
            <a:off x="5749833" y="2186011"/>
            <a:ext cx="2017041" cy="2017041"/>
          </a:xfrm>
          <a:prstGeom prst="rect">
            <a:avLst/>
          </a:prstGeom>
        </p:spPr>
      </p:pic>
      <p:pic>
        <p:nvPicPr>
          <p:cNvPr id="7" name="Picture 6" descr="10_01_TableA.jpg"/>
          <p:cNvPicPr>
            <a:picLocks noChangeAspect="1"/>
          </p:cNvPicPr>
          <p:nvPr/>
        </p:nvPicPr>
        <p:blipFill rotWithShape="1">
          <a:blip r:embed="rId4">
            <a:extLst>
              <a:ext uri="{28A0092B-C50C-407E-A947-70E740481C1C}">
                <a14:useLocalDpi xmlns:a14="http://schemas.microsoft.com/office/drawing/2010/main" val="0"/>
              </a:ext>
            </a:extLst>
          </a:blip>
          <a:srcRect l="70282" t="40374" r="9436" b="43076"/>
          <a:stretch/>
        </p:blipFill>
        <p:spPr>
          <a:xfrm>
            <a:off x="4548554" y="4341418"/>
            <a:ext cx="2209800" cy="2380722"/>
          </a:xfrm>
          <a:prstGeom prst="rect">
            <a:avLst/>
          </a:prstGeom>
        </p:spPr>
      </p:pic>
    </p:spTree>
    <p:extLst>
      <p:ext uri="{BB962C8B-B14F-4D97-AF65-F5344CB8AC3E}">
        <p14:creationId xmlns:p14="http://schemas.microsoft.com/office/powerpoint/2010/main" val="1702444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5"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10.2 Protein Formation</a:t>
            </a:r>
            <a:endParaRPr lang="en-US" dirty="0">
              <a:ea typeface="MS PGothic" charset="0"/>
              <a:cs typeface="Times New Roman" charset="0"/>
            </a:endParaRPr>
          </a:p>
        </p:txBody>
      </p:sp>
      <p:sp>
        <p:nvSpPr>
          <p:cNvPr id="7" name="Content Placeholder 2"/>
          <p:cNvSpPr>
            <a:spLocks noGrp="1"/>
          </p:cNvSpPr>
          <p:nvPr>
            <p:ph idx="4294967295"/>
          </p:nvPr>
        </p:nvSpPr>
        <p:spPr>
          <a:xfrm>
            <a:off x="132689" y="612026"/>
            <a:ext cx="8897010" cy="3705630"/>
          </a:xfrm>
        </p:spPr>
        <p:txBody>
          <a:bodyPr/>
          <a:lstStyle/>
          <a:p>
            <a:pPr marL="0" indent="0">
              <a:buFontTx/>
              <a:buNone/>
              <a:defRPr/>
            </a:pPr>
            <a:r>
              <a:rPr lang="en-US" altLang="en-US" sz="2000" b="1" dirty="0" smtClean="0">
                <a:solidFill>
                  <a:srgbClr val="141413"/>
                </a:solidFill>
              </a:rPr>
              <a:t>Amides and the Peptide Bond</a:t>
            </a:r>
          </a:p>
          <a:p>
            <a:r>
              <a:rPr lang="en-US" sz="2200" dirty="0">
                <a:solidFill>
                  <a:srgbClr val="141413"/>
                </a:solidFill>
                <a:ea typeface="MS PGothic" charset="0"/>
                <a:cs typeface="MS PGothic" charset="0"/>
              </a:rPr>
              <a:t>Condensation reactions occur between amino acids, and the product formed is a dipeptide.</a:t>
            </a:r>
          </a:p>
          <a:p>
            <a:pPr lvl="1"/>
            <a:r>
              <a:rPr lang="en-US" sz="2000" dirty="0">
                <a:solidFill>
                  <a:srgbClr val="141413"/>
                </a:solidFill>
                <a:ea typeface="MS PGothic" charset="0"/>
                <a:cs typeface="MS PGothic" charset="0"/>
              </a:rPr>
              <a:t>The carboxylate ion (—COO</a:t>
            </a:r>
            <a:r>
              <a:rPr lang="en-US" sz="2000" baseline="30000" dirty="0">
                <a:solidFill>
                  <a:srgbClr val="141413"/>
                </a:solidFill>
                <a:ea typeface="MS PGothic" charset="0"/>
                <a:cs typeface="MS PGothic" charset="0"/>
              </a:rPr>
              <a:t>–</a:t>
            </a:r>
            <a:r>
              <a:rPr lang="en-US" sz="2000" dirty="0">
                <a:solidFill>
                  <a:srgbClr val="141413"/>
                </a:solidFill>
                <a:ea typeface="MS PGothic" charset="0"/>
                <a:cs typeface="MS PGothic" charset="0"/>
              </a:rPr>
              <a:t>) of one amino acid molecule reacts </a:t>
            </a:r>
            <a:r>
              <a:rPr lang="en-US" sz="2000" dirty="0" smtClean="0">
                <a:solidFill>
                  <a:srgbClr val="141413"/>
                </a:solidFill>
                <a:ea typeface="MS PGothic" charset="0"/>
                <a:cs typeface="MS PGothic" charset="0"/>
              </a:rPr>
              <a:t>with the </a:t>
            </a:r>
            <a:r>
              <a:rPr lang="en-US" sz="2000" dirty="0">
                <a:solidFill>
                  <a:srgbClr val="141413"/>
                </a:solidFill>
                <a:ea typeface="MS PGothic" charset="0"/>
                <a:cs typeface="MS PGothic" charset="0"/>
              </a:rPr>
              <a:t>protonated amine (—NH</a:t>
            </a:r>
            <a:r>
              <a:rPr lang="en-US" sz="2000" baseline="30000" dirty="0">
                <a:solidFill>
                  <a:srgbClr val="141413"/>
                </a:solidFill>
                <a:ea typeface="MS PGothic" charset="0"/>
                <a:cs typeface="MS PGothic" charset="0"/>
              </a:rPr>
              <a:t>3+</a:t>
            </a:r>
            <a:r>
              <a:rPr lang="en-US" sz="2000" dirty="0">
                <a:solidFill>
                  <a:srgbClr val="141413"/>
                </a:solidFill>
                <a:ea typeface="MS PGothic" charset="0"/>
                <a:cs typeface="MS PGothic" charset="0"/>
              </a:rPr>
              <a:t>) of a second amino acid.</a:t>
            </a:r>
          </a:p>
          <a:p>
            <a:pPr lvl="1"/>
            <a:r>
              <a:rPr lang="en-US" sz="2000" dirty="0">
                <a:solidFill>
                  <a:srgbClr val="141413"/>
                </a:solidFill>
                <a:ea typeface="MS PGothic" charset="0"/>
                <a:cs typeface="MS PGothic" charset="0"/>
              </a:rPr>
              <a:t>A water molecule is removed, and an amide functional group is formed</a:t>
            </a:r>
            <a:r>
              <a:rPr lang="en-US" sz="2000" dirty="0" smtClean="0">
                <a:solidFill>
                  <a:srgbClr val="141413"/>
                </a:solidFill>
                <a:ea typeface="MS PGothic" charset="0"/>
                <a:cs typeface="MS PGothic" charset="0"/>
              </a:rPr>
              <a:t>.</a:t>
            </a:r>
          </a:p>
          <a:p>
            <a:pPr marL="457200" lvl="1" indent="0">
              <a:buNone/>
            </a:pPr>
            <a:endParaRPr lang="en-US" sz="2000" dirty="0">
              <a:solidFill>
                <a:srgbClr val="141413"/>
              </a:solidFill>
              <a:ea typeface="MS PGothic" charset="0"/>
              <a:cs typeface="MS PGothic" charset="0"/>
            </a:endParaRPr>
          </a:p>
          <a:p>
            <a:r>
              <a:rPr lang="en-US" sz="2200" dirty="0">
                <a:solidFill>
                  <a:srgbClr val="141413"/>
                </a:solidFill>
                <a:latin typeface="Arial" charset="0"/>
                <a:ea typeface="MS PGothic" charset="0"/>
                <a:cs typeface="MS PGothic" charset="0"/>
              </a:rPr>
              <a:t>Dipeptides can be formed from any two amino acids.</a:t>
            </a:r>
          </a:p>
          <a:p>
            <a:pPr lvl="1"/>
            <a:r>
              <a:rPr lang="en-US" sz="2000" dirty="0">
                <a:solidFill>
                  <a:srgbClr val="141413"/>
                </a:solidFill>
                <a:latin typeface="Arial" charset="0"/>
                <a:ea typeface="MS PGothic" charset="0"/>
                <a:cs typeface="MS PGothic" charset="0"/>
              </a:rPr>
              <a:t>Each pair can combine to form two different dipeptides.</a:t>
            </a:r>
          </a:p>
          <a:p>
            <a:pPr lvl="1"/>
            <a:endParaRPr lang="en-US" altLang="en-US" sz="2000" dirty="0" smtClean="0">
              <a:solidFill>
                <a:srgbClr val="141413"/>
              </a:solidFill>
            </a:endParaRPr>
          </a:p>
        </p:txBody>
      </p:sp>
      <p:pic>
        <p:nvPicPr>
          <p:cNvPr id="3" name="Picture 2" descr="10_Pg394_UnFigure_3.jpg"/>
          <p:cNvPicPr>
            <a:picLocks noChangeAspect="1"/>
          </p:cNvPicPr>
          <p:nvPr/>
        </p:nvPicPr>
        <p:blipFill rotWithShape="1">
          <a:blip r:embed="rId3">
            <a:extLst>
              <a:ext uri="{28A0092B-C50C-407E-A947-70E740481C1C}">
                <a14:useLocalDpi xmlns:a14="http://schemas.microsoft.com/office/drawing/2010/main" val="0"/>
              </a:ext>
            </a:extLst>
          </a:blip>
          <a:srcRect b="6144"/>
          <a:stretch/>
        </p:blipFill>
        <p:spPr>
          <a:xfrm>
            <a:off x="566932" y="4293860"/>
            <a:ext cx="8028525" cy="2432803"/>
          </a:xfrm>
          <a:prstGeom prst="rect">
            <a:avLst/>
          </a:prstGeom>
        </p:spPr>
      </p:pic>
    </p:spTree>
    <p:extLst>
      <p:ext uri="{BB962C8B-B14F-4D97-AF65-F5344CB8AC3E}">
        <p14:creationId xmlns:p14="http://schemas.microsoft.com/office/powerpoint/2010/main" val="11697285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_Pg395_UnFigure_1.jpg"/>
          <p:cNvPicPr>
            <a:picLocks noChangeAspect="1"/>
          </p:cNvPicPr>
          <p:nvPr/>
        </p:nvPicPr>
        <p:blipFill rotWithShape="1">
          <a:blip r:embed="rId3">
            <a:extLst>
              <a:ext uri="{28A0092B-C50C-407E-A947-70E740481C1C}">
                <a14:useLocalDpi xmlns:a14="http://schemas.microsoft.com/office/drawing/2010/main" val="0"/>
              </a:ext>
            </a:extLst>
          </a:blip>
          <a:srcRect b="3213"/>
          <a:stretch/>
        </p:blipFill>
        <p:spPr>
          <a:xfrm>
            <a:off x="3429000" y="3478453"/>
            <a:ext cx="5417836" cy="3213653"/>
          </a:xfrm>
          <a:prstGeom prst="rect">
            <a:avLst/>
          </a:prstGeom>
        </p:spPr>
      </p:pic>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10.2 Protein Formation</a:t>
            </a:r>
            <a:endParaRPr lang="en-US" dirty="0">
              <a:ea typeface="MS PGothic" charset="0"/>
              <a:cs typeface="Times New Roman" charset="0"/>
            </a:endParaRPr>
          </a:p>
        </p:txBody>
      </p:sp>
      <p:sp>
        <p:nvSpPr>
          <p:cNvPr id="5" name="Content Placeholder 2"/>
          <p:cNvSpPr>
            <a:spLocks noGrp="1"/>
          </p:cNvSpPr>
          <p:nvPr>
            <p:ph idx="4294967295"/>
          </p:nvPr>
        </p:nvSpPr>
        <p:spPr>
          <a:xfrm>
            <a:off x="371475" y="904875"/>
            <a:ext cx="8229600" cy="2806922"/>
          </a:xfrm>
        </p:spPr>
        <p:txBody>
          <a:bodyPr/>
          <a:lstStyle/>
          <a:p>
            <a:pPr>
              <a:defRPr/>
            </a:pPr>
            <a:r>
              <a:rPr lang="en-US" altLang="en-US" sz="2000" dirty="0" smtClean="0">
                <a:solidFill>
                  <a:srgbClr val="141413"/>
                </a:solidFill>
              </a:rPr>
              <a:t>In </a:t>
            </a:r>
            <a:r>
              <a:rPr lang="en-US" altLang="en-US" sz="2000" dirty="0">
                <a:solidFill>
                  <a:srgbClr val="141413"/>
                </a:solidFill>
              </a:rPr>
              <a:t>a dipeptide, the </a:t>
            </a:r>
            <a:r>
              <a:rPr lang="en-US" altLang="en-US" sz="2000" b="1" dirty="0">
                <a:solidFill>
                  <a:srgbClr val="141413"/>
                </a:solidFill>
              </a:rPr>
              <a:t>N-terminus </a:t>
            </a:r>
            <a:r>
              <a:rPr lang="en-US" altLang="en-US" sz="2000" dirty="0">
                <a:solidFill>
                  <a:srgbClr val="141413"/>
                </a:solidFill>
              </a:rPr>
              <a:t>(or amino terminus) has an unreacted </a:t>
            </a:r>
            <a:r>
              <a:rPr lang="en-US" sz="2000" i="1" dirty="0">
                <a:latin typeface="Symbol" pitchFamily="18" charset="2"/>
                <a:ea typeface="MS PGothic" charset="0"/>
                <a:cs typeface="Arial"/>
                <a:sym typeface="Symbol" charset="0"/>
              </a:rPr>
              <a:t>a</a:t>
            </a:r>
            <a:r>
              <a:rPr lang="en-US" altLang="en-US" sz="2000" dirty="0">
                <a:solidFill>
                  <a:srgbClr val="141413"/>
                </a:solidFill>
              </a:rPr>
              <a:t>-amino group.</a:t>
            </a:r>
          </a:p>
          <a:p>
            <a:pPr>
              <a:defRPr/>
            </a:pPr>
            <a:r>
              <a:rPr lang="en-US" altLang="en-US" sz="2000" dirty="0">
                <a:solidFill>
                  <a:srgbClr val="141413"/>
                </a:solidFill>
              </a:rPr>
              <a:t>The </a:t>
            </a:r>
            <a:r>
              <a:rPr lang="en-US" altLang="en-US" sz="2000" b="1" dirty="0">
                <a:solidFill>
                  <a:srgbClr val="141413"/>
                </a:solidFill>
              </a:rPr>
              <a:t>C-terminus</a:t>
            </a:r>
            <a:r>
              <a:rPr lang="en-US" altLang="en-US" sz="2000" dirty="0">
                <a:solidFill>
                  <a:srgbClr val="141413"/>
                </a:solidFill>
              </a:rPr>
              <a:t> (or carboxyl terminus) has an unreacted carboxylate group.</a:t>
            </a:r>
          </a:p>
          <a:p>
            <a:pPr lvl="1">
              <a:defRPr/>
            </a:pPr>
            <a:r>
              <a:rPr lang="en-US" altLang="en-US" sz="2000" dirty="0">
                <a:solidFill>
                  <a:srgbClr val="141413"/>
                </a:solidFill>
              </a:rPr>
              <a:t>By convention, peptides are always written from the N-terminus to the C-terminus.</a:t>
            </a:r>
          </a:p>
          <a:p>
            <a:r>
              <a:rPr lang="en-US" sz="2000" b="1" dirty="0" smtClean="0">
                <a:solidFill>
                  <a:srgbClr val="141413"/>
                </a:solidFill>
                <a:latin typeface="Arial" charset="0"/>
                <a:ea typeface="MS PGothic" charset="0"/>
                <a:cs typeface="MS PGothic" charset="0"/>
              </a:rPr>
              <a:t>The </a:t>
            </a:r>
            <a:r>
              <a:rPr lang="en-US" sz="2000" b="1" dirty="0">
                <a:solidFill>
                  <a:srgbClr val="141413"/>
                </a:solidFill>
                <a:latin typeface="Arial" charset="0"/>
                <a:ea typeface="MS PGothic" charset="0"/>
                <a:cs typeface="MS PGothic" charset="0"/>
              </a:rPr>
              <a:t>order of the amino acids is critical to the structure and function of the compound.</a:t>
            </a:r>
          </a:p>
        </p:txBody>
      </p:sp>
    </p:spTree>
    <p:extLst>
      <p:ext uri="{BB962C8B-B14F-4D97-AF65-F5344CB8AC3E}">
        <p14:creationId xmlns:p14="http://schemas.microsoft.com/office/powerpoint/2010/main" val="988271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10.2 Protein Formation</a:t>
            </a:r>
            <a:endParaRPr lang="en-US" dirty="0">
              <a:ea typeface="MS PGothic" charset="0"/>
              <a:cs typeface="Times New Roman" charset="0"/>
            </a:endParaRPr>
          </a:p>
        </p:txBody>
      </p:sp>
      <p:sp>
        <p:nvSpPr>
          <p:cNvPr id="5" name="Content Placeholder 2"/>
          <p:cNvSpPr>
            <a:spLocks noGrp="1"/>
          </p:cNvSpPr>
          <p:nvPr>
            <p:ph idx="4294967295"/>
          </p:nvPr>
        </p:nvSpPr>
        <p:spPr>
          <a:xfrm>
            <a:off x="152401" y="762000"/>
            <a:ext cx="8991599" cy="5490734"/>
          </a:xfrm>
        </p:spPr>
        <p:txBody>
          <a:bodyPr/>
          <a:lstStyle/>
          <a:p>
            <a:pPr>
              <a:spcAft>
                <a:spcPts val="600"/>
              </a:spcAft>
            </a:pPr>
            <a:r>
              <a:rPr lang="en-US" sz="2600" dirty="0">
                <a:solidFill>
                  <a:srgbClr val="141413"/>
                </a:solidFill>
                <a:ea typeface="MS PGothic" charset="0"/>
                <a:cs typeface="MS PGothic" charset="0"/>
              </a:rPr>
              <a:t>Dipeptides are the smallest members of the</a:t>
            </a:r>
            <a:br>
              <a:rPr lang="en-US" sz="2600" dirty="0">
                <a:solidFill>
                  <a:srgbClr val="141413"/>
                </a:solidFill>
                <a:ea typeface="MS PGothic" charset="0"/>
                <a:cs typeface="MS PGothic" charset="0"/>
              </a:rPr>
            </a:br>
            <a:r>
              <a:rPr lang="en-US" sz="2600" dirty="0">
                <a:solidFill>
                  <a:srgbClr val="141413"/>
                </a:solidFill>
                <a:ea typeface="MS PGothic" charset="0"/>
                <a:cs typeface="MS PGothic" charset="0"/>
              </a:rPr>
              <a:t>peptide class.</a:t>
            </a:r>
          </a:p>
          <a:p>
            <a:pPr lvl="1">
              <a:spcAft>
                <a:spcPts val="600"/>
              </a:spcAft>
            </a:pPr>
            <a:r>
              <a:rPr lang="en-US" sz="2200" dirty="0">
                <a:solidFill>
                  <a:srgbClr val="141413"/>
                </a:solidFill>
                <a:ea typeface="MS PGothic" charset="0"/>
                <a:cs typeface="MS PGothic" charset="0"/>
              </a:rPr>
              <a:t>Any compound containing amino acids joined </a:t>
            </a:r>
            <a:r>
              <a:rPr lang="en-US" sz="2200" dirty="0" smtClean="0">
                <a:solidFill>
                  <a:srgbClr val="141413"/>
                </a:solidFill>
                <a:ea typeface="MS PGothic" charset="0"/>
                <a:cs typeface="MS PGothic" charset="0"/>
              </a:rPr>
              <a:t>by a </a:t>
            </a:r>
            <a:r>
              <a:rPr lang="en-US" sz="2200" dirty="0">
                <a:solidFill>
                  <a:srgbClr val="141413"/>
                </a:solidFill>
                <a:ea typeface="MS PGothic" charset="0"/>
                <a:cs typeface="MS PGothic" charset="0"/>
              </a:rPr>
              <a:t>peptide bond can be called a peptide</a:t>
            </a:r>
            <a:r>
              <a:rPr lang="en-US" sz="2200" dirty="0" smtClean="0">
                <a:solidFill>
                  <a:srgbClr val="141413"/>
                </a:solidFill>
                <a:ea typeface="MS PGothic" charset="0"/>
                <a:cs typeface="MS PGothic" charset="0"/>
              </a:rPr>
              <a:t>.</a:t>
            </a:r>
          </a:p>
          <a:p>
            <a:pPr marL="457200" lvl="1" indent="0">
              <a:spcAft>
                <a:spcPts val="600"/>
              </a:spcAft>
              <a:buNone/>
            </a:pPr>
            <a:endParaRPr lang="en-US" sz="2200" dirty="0">
              <a:solidFill>
                <a:srgbClr val="141413"/>
              </a:solidFill>
              <a:ea typeface="MS PGothic" charset="0"/>
              <a:cs typeface="MS PGothic" charset="0"/>
            </a:endParaRPr>
          </a:p>
          <a:p>
            <a:pPr>
              <a:spcAft>
                <a:spcPts val="600"/>
              </a:spcAft>
            </a:pPr>
            <a:r>
              <a:rPr lang="en-US" sz="2600" dirty="0">
                <a:solidFill>
                  <a:srgbClr val="141413"/>
                </a:solidFill>
                <a:ea typeface="MS PGothic" charset="0"/>
                <a:cs typeface="MS PGothic" charset="0"/>
              </a:rPr>
              <a:t>A compound with three amino acids is a tripeptide, one with four amino acids is a </a:t>
            </a:r>
            <a:r>
              <a:rPr lang="en-US" sz="2600" dirty="0" err="1" smtClean="0">
                <a:solidFill>
                  <a:srgbClr val="141413"/>
                </a:solidFill>
                <a:ea typeface="MS PGothic" charset="0"/>
                <a:cs typeface="MS PGothic" charset="0"/>
              </a:rPr>
              <a:t>tetrapeptide</a:t>
            </a:r>
            <a:r>
              <a:rPr lang="en-US" sz="2600" dirty="0" smtClean="0">
                <a:solidFill>
                  <a:srgbClr val="141413"/>
                </a:solidFill>
                <a:ea typeface="MS PGothic" charset="0"/>
                <a:cs typeface="MS PGothic" charset="0"/>
              </a:rPr>
              <a:t>.</a:t>
            </a:r>
          </a:p>
          <a:p>
            <a:pPr marL="0" indent="0">
              <a:spcAft>
                <a:spcPts val="600"/>
              </a:spcAft>
              <a:buNone/>
            </a:pPr>
            <a:endParaRPr lang="en-US" sz="2600" dirty="0" smtClean="0">
              <a:solidFill>
                <a:srgbClr val="141413"/>
              </a:solidFill>
              <a:ea typeface="MS PGothic" charset="0"/>
              <a:cs typeface="MS PGothic" charset="0"/>
            </a:endParaRPr>
          </a:p>
          <a:p>
            <a:pPr>
              <a:spcAft>
                <a:spcPts val="600"/>
              </a:spcAft>
            </a:pPr>
            <a:r>
              <a:rPr lang="en-US" sz="2600" dirty="0" smtClean="0">
                <a:solidFill>
                  <a:srgbClr val="141413"/>
                </a:solidFill>
                <a:ea typeface="MS PGothic" charset="0"/>
                <a:cs typeface="MS PGothic" charset="0"/>
              </a:rPr>
              <a:t>As </a:t>
            </a:r>
            <a:r>
              <a:rPr lang="en-US" sz="2600" dirty="0">
                <a:solidFill>
                  <a:srgbClr val="141413"/>
                </a:solidFill>
                <a:ea typeface="MS PGothic" charset="0"/>
                <a:cs typeface="MS PGothic" charset="0"/>
              </a:rPr>
              <a:t>the number of amino acids increases, the compound is referred to as a </a:t>
            </a:r>
            <a:r>
              <a:rPr lang="en-US" sz="2600" b="1" dirty="0">
                <a:solidFill>
                  <a:srgbClr val="141413"/>
                </a:solidFill>
                <a:ea typeface="MS PGothic" charset="0"/>
                <a:cs typeface="MS PGothic" charset="0"/>
              </a:rPr>
              <a:t>polypeptide</a:t>
            </a:r>
            <a:r>
              <a:rPr lang="en-US" sz="2600" dirty="0">
                <a:solidFill>
                  <a:srgbClr val="141413"/>
                </a:solidFill>
                <a:ea typeface="MS PGothic" charset="0"/>
                <a:cs typeface="MS PGothic" charset="0"/>
              </a:rPr>
              <a:t>.</a:t>
            </a:r>
          </a:p>
          <a:p>
            <a:pPr lvl="1">
              <a:spcAft>
                <a:spcPts val="600"/>
              </a:spcAft>
            </a:pPr>
            <a:r>
              <a:rPr lang="en-US" sz="2200" dirty="0" smtClean="0">
                <a:solidFill>
                  <a:srgbClr val="141413"/>
                </a:solidFill>
                <a:ea typeface="MS PGothic" charset="0"/>
                <a:cs typeface="MS PGothic" charset="0"/>
              </a:rPr>
              <a:t>A </a:t>
            </a:r>
            <a:r>
              <a:rPr lang="en-US" sz="2200" dirty="0">
                <a:solidFill>
                  <a:srgbClr val="141413"/>
                </a:solidFill>
                <a:ea typeface="MS PGothic" charset="0"/>
                <a:cs typeface="MS PGothic" charset="0"/>
              </a:rPr>
              <a:t>biologically active polypeptide containing 50 </a:t>
            </a:r>
            <a:r>
              <a:rPr lang="en-US" sz="2200" dirty="0" smtClean="0">
                <a:solidFill>
                  <a:srgbClr val="141413"/>
                </a:solidFill>
                <a:ea typeface="MS PGothic" charset="0"/>
                <a:cs typeface="MS PGothic" charset="0"/>
              </a:rPr>
              <a:t>or more </a:t>
            </a:r>
            <a:r>
              <a:rPr lang="en-US" sz="2200" dirty="0">
                <a:solidFill>
                  <a:srgbClr val="141413"/>
                </a:solidFill>
                <a:ea typeface="MS PGothic" charset="0"/>
                <a:cs typeface="MS PGothic" charset="0"/>
              </a:rPr>
              <a:t>amino acids is a </a:t>
            </a:r>
            <a:r>
              <a:rPr lang="en-US" sz="2200" b="1" dirty="0">
                <a:solidFill>
                  <a:srgbClr val="141413"/>
                </a:solidFill>
                <a:ea typeface="MS PGothic" charset="0"/>
                <a:cs typeface="MS PGothic" charset="0"/>
              </a:rPr>
              <a:t>protein</a:t>
            </a:r>
            <a:r>
              <a:rPr lang="en-US" sz="2200" dirty="0">
                <a:solidFill>
                  <a:srgbClr val="141413"/>
                </a:solidFill>
                <a:ea typeface="MS PGothic" charset="0"/>
                <a:cs typeface="MS PGothic" charset="0"/>
              </a:rPr>
              <a:t>.</a:t>
            </a:r>
          </a:p>
        </p:txBody>
      </p:sp>
    </p:spTree>
    <p:extLst>
      <p:ext uri="{BB962C8B-B14F-4D97-AF65-F5344CB8AC3E}">
        <p14:creationId xmlns:p14="http://schemas.microsoft.com/office/powerpoint/2010/main" val="1352776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Announcements</a:t>
            </a:r>
            <a:endParaRPr lang="en-US" dirty="0">
              <a:solidFill>
                <a:srgbClr val="00B050"/>
              </a:solidFill>
            </a:endParaRPr>
          </a:p>
        </p:txBody>
      </p:sp>
      <p:sp>
        <p:nvSpPr>
          <p:cNvPr id="3" name="Content Placeholder 2"/>
          <p:cNvSpPr>
            <a:spLocks noGrp="1"/>
          </p:cNvSpPr>
          <p:nvPr>
            <p:ph idx="1"/>
          </p:nvPr>
        </p:nvSpPr>
        <p:spPr>
          <a:xfrm>
            <a:off x="823180" y="1064080"/>
            <a:ext cx="8229600" cy="2259080"/>
          </a:xfrm>
        </p:spPr>
        <p:txBody>
          <a:bodyPr/>
          <a:lstStyle/>
          <a:p>
            <a:r>
              <a:rPr lang="en-US" dirty="0"/>
              <a:t>Don’t forget to do your Mastering Chemistry Homework</a:t>
            </a:r>
            <a:r>
              <a:rPr lang="en-US" dirty="0" smtClean="0"/>
              <a:t>!</a:t>
            </a:r>
          </a:p>
          <a:p>
            <a:r>
              <a:rPr lang="en-US" dirty="0" smtClean="0"/>
              <a:t>LAST CHAPTER!</a:t>
            </a:r>
            <a:endParaRPr lang="en-US" dirty="0"/>
          </a:p>
          <a:p>
            <a:endParaRPr lang="en-US" dirty="0"/>
          </a:p>
        </p:txBody>
      </p:sp>
      <p:pic>
        <p:nvPicPr>
          <p:cNvPr id="5" name="Picture 4"/>
          <p:cNvPicPr>
            <a:picLocks noChangeAspect="1"/>
          </p:cNvPicPr>
          <p:nvPr/>
        </p:nvPicPr>
        <p:blipFill>
          <a:blip r:embed="rId2"/>
          <a:stretch>
            <a:fillRect/>
          </a:stretch>
        </p:blipFill>
        <p:spPr>
          <a:xfrm>
            <a:off x="6248400" y="3097090"/>
            <a:ext cx="2833688" cy="3749187"/>
          </a:xfrm>
          <a:prstGeom prst="rect">
            <a:avLst/>
          </a:prstGeom>
        </p:spPr>
      </p:pic>
      <p:pic>
        <p:nvPicPr>
          <p:cNvPr id="1026" name="Picture 2" descr="Image result for proteins chemistry fun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040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7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65125" y="1141413"/>
            <a:ext cx="8229600" cy="4622804"/>
          </a:xfrm>
        </p:spPr>
        <p:txBody>
          <a:bodyPr/>
          <a:lstStyle/>
          <a:p>
            <a:pPr marL="0" indent="0">
              <a:buNone/>
            </a:pPr>
            <a:r>
              <a:rPr lang="en-US" dirty="0"/>
              <a:t>Which amino acid is the C-terminal group in the following </a:t>
            </a:r>
            <a:r>
              <a:rPr lang="en-US" dirty="0" smtClean="0"/>
              <a:t>peptide?</a:t>
            </a:r>
          </a:p>
          <a:p>
            <a:pPr marL="0" indent="0">
              <a:buNone/>
            </a:pPr>
            <a:r>
              <a:rPr lang="en-US" dirty="0" smtClean="0"/>
              <a:t>Which one is the N-terminal?</a:t>
            </a:r>
          </a:p>
          <a:p>
            <a:pPr marL="0" indent="0">
              <a:buNone/>
            </a:pPr>
            <a:r>
              <a:rPr lang="en-US" dirty="0" smtClean="0"/>
              <a:t>What type of peptide is this?</a:t>
            </a:r>
          </a:p>
          <a:p>
            <a:pPr marL="0" indent="0">
              <a:buNone/>
            </a:pPr>
            <a:endParaRPr lang="en-US" dirty="0"/>
          </a:p>
          <a:p>
            <a:pPr marL="0" indent="0" algn="ctr">
              <a:buNone/>
            </a:pPr>
            <a:r>
              <a:rPr lang="en-US" dirty="0"/>
              <a:t>	</a:t>
            </a:r>
            <a:r>
              <a:rPr lang="en-US" dirty="0" err="1" smtClean="0"/>
              <a:t>Gly</a:t>
            </a:r>
            <a:r>
              <a:rPr lang="en-US" dirty="0" smtClean="0"/>
              <a:t>-Ala-</a:t>
            </a:r>
            <a:r>
              <a:rPr lang="en-US" dirty="0" err="1" smtClean="0"/>
              <a:t>Phe</a:t>
            </a:r>
            <a:r>
              <a:rPr lang="en-US" dirty="0" smtClean="0"/>
              <a:t>-Tyr</a:t>
            </a:r>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3457987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z="2800" smtClean="0">
                <a:ea typeface="MS PGothic" charset="0"/>
                <a:cs typeface="Times New Roman" charset="0"/>
              </a:rPr>
              <a:t>10.3 The Three-Dimensional Structure of Proteins</a:t>
            </a:r>
            <a:endParaRPr lang="en-US" dirty="0">
              <a:ea typeface="MS PGothic" charset="0"/>
              <a:cs typeface="Times New Roman" charset="0"/>
            </a:endParaRPr>
          </a:p>
        </p:txBody>
      </p:sp>
      <p:sp>
        <p:nvSpPr>
          <p:cNvPr id="5" name="Content Placeholder 2"/>
          <p:cNvSpPr>
            <a:spLocks noGrp="1"/>
          </p:cNvSpPr>
          <p:nvPr>
            <p:ph idx="4294967295"/>
          </p:nvPr>
        </p:nvSpPr>
        <p:spPr>
          <a:xfrm>
            <a:off x="523875" y="750800"/>
            <a:ext cx="8096250" cy="2744787"/>
          </a:xfrm>
        </p:spPr>
        <p:txBody>
          <a:bodyPr/>
          <a:lstStyle/>
          <a:p>
            <a:pPr>
              <a:spcAft>
                <a:spcPts val="600"/>
              </a:spcAft>
              <a:buFontTx/>
              <a:buNone/>
            </a:pPr>
            <a:r>
              <a:rPr lang="en-US" sz="2800" b="1" dirty="0">
                <a:solidFill>
                  <a:srgbClr val="141413"/>
                </a:solidFill>
                <a:ea typeface="MS PGothic" charset="0"/>
                <a:cs typeface="MS PGothic" charset="0"/>
              </a:rPr>
              <a:t>Primary Structure</a:t>
            </a:r>
          </a:p>
          <a:p>
            <a:pPr>
              <a:spcAft>
                <a:spcPts val="600"/>
              </a:spcAft>
            </a:pPr>
            <a:r>
              <a:rPr lang="en-US" sz="2400" dirty="0">
                <a:solidFill>
                  <a:srgbClr val="141413"/>
                </a:solidFill>
                <a:ea typeface="MS PGothic" charset="0"/>
                <a:cs typeface="MS PGothic" charset="0"/>
              </a:rPr>
              <a:t>The </a:t>
            </a:r>
            <a:r>
              <a:rPr lang="en-US" sz="2400" b="1" dirty="0">
                <a:solidFill>
                  <a:srgbClr val="141413"/>
                </a:solidFill>
                <a:ea typeface="MS PGothic" charset="0"/>
                <a:cs typeface="MS PGothic" charset="0"/>
              </a:rPr>
              <a:t>primary (</a:t>
            </a:r>
            <a:r>
              <a:rPr lang="en-US" sz="2400" b="1" dirty="0" smtClean="0">
                <a:solidFill>
                  <a:srgbClr val="141413"/>
                </a:solidFill>
                <a:ea typeface="MS PGothic" charset="0"/>
                <a:cs typeface="MS PGothic" charset="0"/>
              </a:rPr>
              <a:t>1</a:t>
            </a:r>
            <a:r>
              <a:rPr lang="en-US" sz="2400" dirty="0" smtClean="0">
                <a:ea typeface="Calibri"/>
              </a:rPr>
              <a:t>°</a:t>
            </a:r>
            <a:r>
              <a:rPr lang="en-US" sz="2400" b="1" dirty="0" smtClean="0">
                <a:solidFill>
                  <a:srgbClr val="141413"/>
                </a:solidFill>
                <a:ea typeface="MS PGothic" charset="0"/>
                <a:cs typeface="MS PGothic" charset="0"/>
              </a:rPr>
              <a:t>) </a:t>
            </a:r>
            <a:r>
              <a:rPr lang="en-US" sz="2400" b="1" dirty="0">
                <a:solidFill>
                  <a:srgbClr val="141413"/>
                </a:solidFill>
                <a:ea typeface="MS PGothic" charset="0"/>
                <a:cs typeface="MS PGothic" charset="0"/>
              </a:rPr>
              <a:t>structure </a:t>
            </a:r>
            <a:r>
              <a:rPr lang="en-US" sz="2400" dirty="0">
                <a:solidFill>
                  <a:srgbClr val="141413"/>
                </a:solidFill>
                <a:ea typeface="MS PGothic" charset="0"/>
                <a:cs typeface="MS PGothic" charset="0"/>
              </a:rPr>
              <a:t>of a protein is the order in which the amino acids are joined together to form the protein backbone.</a:t>
            </a:r>
          </a:p>
          <a:p>
            <a:pPr>
              <a:spcAft>
                <a:spcPts val="600"/>
              </a:spcAft>
            </a:pPr>
            <a:r>
              <a:rPr lang="en-US" sz="2400" dirty="0">
                <a:solidFill>
                  <a:srgbClr val="141413"/>
                </a:solidFill>
                <a:ea typeface="MS PGothic" charset="0"/>
                <a:cs typeface="MS PGothic" charset="0"/>
              </a:rPr>
              <a:t>The side chains of the amino acids are substituents dangling from this backbone.</a:t>
            </a:r>
          </a:p>
        </p:txBody>
      </p:sp>
      <p:pic>
        <p:nvPicPr>
          <p:cNvPr id="3" name="Picture 2" descr="10_01_Figure.jpg"/>
          <p:cNvPicPr>
            <a:picLocks noChangeAspect="1"/>
          </p:cNvPicPr>
          <p:nvPr/>
        </p:nvPicPr>
        <p:blipFill rotWithShape="1">
          <a:blip r:embed="rId3">
            <a:extLst>
              <a:ext uri="{28A0092B-C50C-407E-A947-70E740481C1C}">
                <a14:useLocalDpi xmlns:a14="http://schemas.microsoft.com/office/drawing/2010/main" val="0"/>
              </a:ext>
            </a:extLst>
          </a:blip>
          <a:srcRect b="5856"/>
          <a:stretch/>
        </p:blipFill>
        <p:spPr>
          <a:xfrm>
            <a:off x="449568" y="3578808"/>
            <a:ext cx="8244863" cy="2905213"/>
          </a:xfrm>
          <a:prstGeom prst="rect">
            <a:avLst/>
          </a:prstGeom>
        </p:spPr>
      </p:pic>
    </p:spTree>
    <p:extLst>
      <p:ext uri="{BB962C8B-B14F-4D97-AF65-F5344CB8AC3E}">
        <p14:creationId xmlns:p14="http://schemas.microsoft.com/office/powerpoint/2010/main" val="1624222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_02_Figure.jpg"/>
          <p:cNvPicPr>
            <a:picLocks noChangeAspect="1"/>
          </p:cNvPicPr>
          <p:nvPr/>
        </p:nvPicPr>
        <p:blipFill rotWithShape="1">
          <a:blip r:embed="rId3">
            <a:extLst>
              <a:ext uri="{28A0092B-C50C-407E-A947-70E740481C1C}">
                <a14:useLocalDpi xmlns:a14="http://schemas.microsoft.com/office/drawing/2010/main" val="0"/>
              </a:ext>
            </a:extLst>
          </a:blip>
          <a:srcRect b="2755"/>
          <a:stretch/>
        </p:blipFill>
        <p:spPr>
          <a:xfrm>
            <a:off x="4966800" y="731503"/>
            <a:ext cx="4109258" cy="6044435"/>
          </a:xfrm>
          <a:prstGeom prst="rect">
            <a:avLst/>
          </a:prstGeom>
        </p:spPr>
      </p:pic>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z="2800" smtClean="0">
                <a:ea typeface="MS PGothic" charset="0"/>
                <a:cs typeface="Times New Roman" charset="0"/>
              </a:rPr>
              <a:t>10.3 The Three-Dimensional Structure of Proteins</a:t>
            </a:r>
            <a:endParaRPr lang="en-US" dirty="0">
              <a:ea typeface="MS PGothic" charset="0"/>
              <a:cs typeface="Times New Roman" charset="0"/>
            </a:endParaRPr>
          </a:p>
        </p:txBody>
      </p:sp>
      <p:sp>
        <p:nvSpPr>
          <p:cNvPr id="5" name="Content Placeholder 2"/>
          <p:cNvSpPr>
            <a:spLocks noGrp="1"/>
          </p:cNvSpPr>
          <p:nvPr>
            <p:ph idx="4294967295"/>
          </p:nvPr>
        </p:nvSpPr>
        <p:spPr>
          <a:xfrm>
            <a:off x="76200" y="1135672"/>
            <a:ext cx="4884738" cy="4939814"/>
          </a:xfrm>
        </p:spPr>
        <p:txBody>
          <a:bodyPr/>
          <a:lstStyle/>
          <a:p>
            <a:pPr marL="358775">
              <a:spcAft>
                <a:spcPts val="600"/>
              </a:spcAft>
              <a:buFontTx/>
              <a:buNone/>
            </a:pPr>
            <a:r>
              <a:rPr lang="en-US" sz="2800" b="1" dirty="0">
                <a:solidFill>
                  <a:srgbClr val="141413"/>
                </a:solidFill>
                <a:ea typeface="MS PGothic" charset="0"/>
                <a:cs typeface="MS PGothic" charset="0"/>
              </a:rPr>
              <a:t>Secondary Structure</a:t>
            </a:r>
          </a:p>
          <a:p>
            <a:pPr marL="358775">
              <a:spcAft>
                <a:spcPts val="600"/>
              </a:spcAft>
            </a:pPr>
            <a:r>
              <a:rPr lang="en-US" sz="2000" dirty="0">
                <a:solidFill>
                  <a:srgbClr val="141413"/>
                </a:solidFill>
                <a:ea typeface="MS PGothic" charset="0"/>
                <a:cs typeface="MS PGothic" charset="0"/>
              </a:rPr>
              <a:t>The </a:t>
            </a:r>
            <a:r>
              <a:rPr lang="en-US" sz="2000" b="1" i="1" dirty="0">
                <a:latin typeface="Symbol" pitchFamily="18" charset="2"/>
                <a:ea typeface="MS PGothic" charset="0"/>
                <a:cs typeface="Arial"/>
                <a:sym typeface="Symbol" charset="0"/>
              </a:rPr>
              <a:t>a</a:t>
            </a:r>
            <a:r>
              <a:rPr lang="en-US" sz="2000" b="1" dirty="0" smtClean="0">
                <a:solidFill>
                  <a:srgbClr val="141413"/>
                </a:solidFill>
                <a:ea typeface="MS PGothic" charset="0"/>
                <a:cs typeface="MS PGothic" charset="0"/>
              </a:rPr>
              <a:t> </a:t>
            </a:r>
            <a:r>
              <a:rPr lang="en-US" sz="2000" b="1" dirty="0">
                <a:solidFill>
                  <a:srgbClr val="141413"/>
                </a:solidFill>
                <a:ea typeface="MS PGothic" charset="0"/>
                <a:cs typeface="MS PGothic" charset="0"/>
              </a:rPr>
              <a:t>helix </a:t>
            </a:r>
            <a:r>
              <a:rPr lang="en-US" sz="2000" dirty="0">
                <a:solidFill>
                  <a:srgbClr val="141413"/>
                </a:solidFill>
                <a:ea typeface="MS PGothic" charset="0"/>
                <a:cs typeface="MS PGothic" charset="0"/>
              </a:rPr>
              <a:t>is a coiled structure stabilized by hydrogen bonds formed between the carbonyl (C=O) oxygen atom </a:t>
            </a:r>
            <a:r>
              <a:rPr lang="en-US" sz="2000" dirty="0" smtClean="0">
                <a:solidFill>
                  <a:srgbClr val="141413"/>
                </a:solidFill>
                <a:ea typeface="MS PGothic" charset="0"/>
                <a:cs typeface="MS PGothic" charset="0"/>
              </a:rPr>
              <a:t>(</a:t>
            </a:r>
            <a:r>
              <a:rPr lang="en-US" sz="2000" dirty="0" smtClean="0">
                <a:solidFill>
                  <a:srgbClr val="141413"/>
                </a:solidFill>
                <a:latin typeface="Symbol" pitchFamily="18" charset="2"/>
                <a:ea typeface="MS PGothic" charset="0"/>
                <a:cs typeface="MS PGothic" charset="0"/>
                <a:sym typeface="Symbol"/>
              </a:rPr>
              <a:t></a:t>
            </a:r>
            <a:r>
              <a:rPr lang="en-US" sz="2000" baseline="30000" dirty="0" smtClean="0">
                <a:solidFill>
                  <a:srgbClr val="141413"/>
                </a:solidFill>
                <a:ea typeface="MS PGothic" charset="0"/>
                <a:cs typeface="MS PGothic" charset="0"/>
              </a:rPr>
              <a:t>–</a:t>
            </a:r>
            <a:r>
              <a:rPr lang="en-US" sz="2000" dirty="0" smtClean="0">
                <a:solidFill>
                  <a:srgbClr val="141413"/>
                </a:solidFill>
                <a:ea typeface="MS PGothic" charset="0"/>
                <a:cs typeface="MS PGothic" charset="0"/>
              </a:rPr>
              <a:t>) </a:t>
            </a:r>
            <a:r>
              <a:rPr lang="en-US" sz="2000" dirty="0">
                <a:solidFill>
                  <a:srgbClr val="141413"/>
                </a:solidFill>
                <a:ea typeface="MS PGothic" charset="0"/>
                <a:cs typeface="MS PGothic" charset="0"/>
              </a:rPr>
              <a:t>of one amino acid and the N—H hydrogen atom </a:t>
            </a:r>
            <a:r>
              <a:rPr lang="en-US" sz="2000" dirty="0" smtClean="0">
                <a:solidFill>
                  <a:srgbClr val="141413"/>
                </a:solidFill>
                <a:ea typeface="MS PGothic" charset="0"/>
                <a:cs typeface="MS PGothic" charset="0"/>
              </a:rPr>
              <a:t>(</a:t>
            </a:r>
            <a:r>
              <a:rPr lang="en-US" sz="2000" dirty="0" smtClean="0">
                <a:solidFill>
                  <a:srgbClr val="141413"/>
                </a:solidFill>
                <a:latin typeface="Symbol" pitchFamily="18" charset="2"/>
                <a:ea typeface="MS PGothic" charset="0"/>
                <a:cs typeface="MS PGothic" charset="0"/>
                <a:sym typeface="Symbol"/>
              </a:rPr>
              <a:t></a:t>
            </a:r>
            <a:r>
              <a:rPr lang="en-US" sz="2000" baseline="30000" dirty="0" smtClean="0">
                <a:solidFill>
                  <a:srgbClr val="141413"/>
                </a:solidFill>
                <a:ea typeface="MS PGothic" charset="0"/>
                <a:cs typeface="MS PGothic" charset="0"/>
              </a:rPr>
              <a:t>+</a:t>
            </a:r>
            <a:r>
              <a:rPr lang="en-US" sz="2000" dirty="0" smtClean="0">
                <a:solidFill>
                  <a:srgbClr val="141413"/>
                </a:solidFill>
                <a:ea typeface="MS PGothic" charset="0"/>
                <a:cs typeface="MS PGothic" charset="0"/>
              </a:rPr>
              <a:t>) </a:t>
            </a:r>
            <a:r>
              <a:rPr lang="en-US" sz="2000" dirty="0">
                <a:solidFill>
                  <a:srgbClr val="141413"/>
                </a:solidFill>
                <a:ea typeface="MS PGothic" charset="0"/>
                <a:cs typeface="MS PGothic" charset="0"/>
              </a:rPr>
              <a:t>of the amino acid on the fourth amino acid away from it in the primary structure</a:t>
            </a:r>
            <a:r>
              <a:rPr lang="en-US" sz="2000" dirty="0" smtClean="0">
                <a:solidFill>
                  <a:srgbClr val="141413"/>
                </a:solidFill>
                <a:ea typeface="MS PGothic" charset="0"/>
                <a:cs typeface="MS PGothic" charset="0"/>
              </a:rPr>
              <a:t>.</a:t>
            </a:r>
          </a:p>
          <a:p>
            <a:pPr marL="15875" indent="0">
              <a:spcAft>
                <a:spcPts val="600"/>
              </a:spcAft>
              <a:buNone/>
            </a:pPr>
            <a:endParaRPr lang="en-US" sz="2000" dirty="0">
              <a:solidFill>
                <a:srgbClr val="141413"/>
              </a:solidFill>
              <a:ea typeface="MS PGothic" charset="0"/>
              <a:cs typeface="MS PGothic" charset="0"/>
            </a:endParaRPr>
          </a:p>
          <a:p>
            <a:pPr marL="358775">
              <a:spcAft>
                <a:spcPts val="600"/>
              </a:spcAft>
            </a:pPr>
            <a:r>
              <a:rPr lang="en-US" sz="2000" dirty="0">
                <a:solidFill>
                  <a:srgbClr val="141413"/>
                </a:solidFill>
                <a:ea typeface="MS PGothic" charset="0"/>
                <a:cs typeface="MS PGothic" charset="0"/>
              </a:rPr>
              <a:t>The positioning of the hydrogen bonds allows the helix to stretch and recoil. Multiple hydrogen-bonding interactions make the helix a strong structure</a:t>
            </a:r>
            <a:r>
              <a:rPr lang="en-US" sz="2000" dirty="0" smtClean="0">
                <a:solidFill>
                  <a:srgbClr val="141413"/>
                </a:solidFill>
                <a:ea typeface="MS PGothic" charset="0"/>
                <a:cs typeface="MS PGothic" charset="0"/>
              </a:rPr>
              <a:t>.</a:t>
            </a:r>
            <a:endParaRPr lang="en-US" sz="2000" dirty="0">
              <a:solidFill>
                <a:srgbClr val="141413"/>
              </a:solidFill>
              <a:ea typeface="MS PGothic" charset="0"/>
              <a:cs typeface="MS PGothic" charset="0"/>
            </a:endParaRPr>
          </a:p>
        </p:txBody>
      </p:sp>
    </p:spTree>
    <p:extLst>
      <p:ext uri="{BB962C8B-B14F-4D97-AF65-F5344CB8AC3E}">
        <p14:creationId xmlns:p14="http://schemas.microsoft.com/office/powerpoint/2010/main" val="1856624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_03_Figure.jpg"/>
          <p:cNvPicPr>
            <a:picLocks noChangeAspect="1"/>
          </p:cNvPicPr>
          <p:nvPr/>
        </p:nvPicPr>
        <p:blipFill rotWithShape="1">
          <a:blip r:embed="rId3">
            <a:extLst>
              <a:ext uri="{28A0092B-C50C-407E-A947-70E740481C1C}">
                <a14:useLocalDpi xmlns:a14="http://schemas.microsoft.com/office/drawing/2010/main" val="0"/>
              </a:ext>
            </a:extLst>
          </a:blip>
          <a:srcRect b="2561"/>
          <a:stretch/>
        </p:blipFill>
        <p:spPr>
          <a:xfrm>
            <a:off x="5029200" y="1159807"/>
            <a:ext cx="4008103" cy="4589686"/>
          </a:xfrm>
          <a:prstGeom prst="rect">
            <a:avLst/>
          </a:prstGeom>
        </p:spPr>
      </p:pic>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z="2800" smtClean="0">
                <a:ea typeface="MS PGothic" charset="0"/>
                <a:cs typeface="Times New Roman" charset="0"/>
              </a:rPr>
              <a:t>10.3 The Three-Dimensional Structure of Proteins</a:t>
            </a:r>
            <a:endParaRPr lang="en-US" dirty="0">
              <a:ea typeface="MS PGothic" charset="0"/>
              <a:cs typeface="Times New Roman" charset="0"/>
            </a:endParaRPr>
          </a:p>
        </p:txBody>
      </p:sp>
      <p:sp>
        <p:nvSpPr>
          <p:cNvPr id="5" name="Content Placeholder 2"/>
          <p:cNvSpPr>
            <a:spLocks noGrp="1"/>
          </p:cNvSpPr>
          <p:nvPr>
            <p:ph idx="4294967295"/>
          </p:nvPr>
        </p:nvSpPr>
        <p:spPr>
          <a:xfrm>
            <a:off x="200025" y="1143000"/>
            <a:ext cx="4981575" cy="4342727"/>
          </a:xfrm>
        </p:spPr>
        <p:txBody>
          <a:bodyPr/>
          <a:lstStyle/>
          <a:p>
            <a:pPr>
              <a:spcAft>
                <a:spcPts val="600"/>
              </a:spcAft>
              <a:buFontTx/>
              <a:buNone/>
            </a:pPr>
            <a:r>
              <a:rPr lang="en-US" sz="2800" b="1" dirty="0">
                <a:solidFill>
                  <a:srgbClr val="141413"/>
                </a:solidFill>
                <a:ea typeface="MS PGothic" charset="0"/>
                <a:cs typeface="MS PGothic" charset="0"/>
              </a:rPr>
              <a:t>Secondary Structure</a:t>
            </a:r>
          </a:p>
          <a:p>
            <a:pPr>
              <a:spcAft>
                <a:spcPts val="600"/>
              </a:spcAft>
            </a:pPr>
            <a:r>
              <a:rPr lang="en-US" sz="2200" dirty="0">
                <a:solidFill>
                  <a:srgbClr val="141413"/>
                </a:solidFill>
                <a:ea typeface="MS PGothic" charset="0"/>
                <a:cs typeface="MS PGothic" charset="0"/>
              </a:rPr>
              <a:t>The </a:t>
            </a:r>
            <a:r>
              <a:rPr lang="en-US" sz="2200" b="1" i="1" dirty="0" smtClean="0">
                <a:solidFill>
                  <a:srgbClr val="141413"/>
                </a:solidFill>
                <a:latin typeface="Symbol" pitchFamily="18" charset="2"/>
                <a:ea typeface="MS PGothic" charset="0"/>
                <a:cs typeface="MS PGothic" charset="0"/>
                <a:sym typeface="Symbol"/>
              </a:rPr>
              <a:t></a:t>
            </a:r>
            <a:r>
              <a:rPr lang="en-US" sz="2200" b="1" dirty="0" smtClean="0">
                <a:solidFill>
                  <a:srgbClr val="141413"/>
                </a:solidFill>
                <a:ea typeface="MS PGothic" charset="0"/>
                <a:cs typeface="MS PGothic" charset="0"/>
              </a:rPr>
              <a:t>-pleated </a:t>
            </a:r>
            <a:r>
              <a:rPr lang="en-US" sz="2200" b="1" dirty="0">
                <a:solidFill>
                  <a:srgbClr val="141413"/>
                </a:solidFill>
                <a:ea typeface="MS PGothic" charset="0"/>
                <a:cs typeface="MS PGothic" charset="0"/>
              </a:rPr>
              <a:t>sheet </a:t>
            </a:r>
            <a:r>
              <a:rPr lang="en-US" sz="2200" dirty="0">
                <a:solidFill>
                  <a:srgbClr val="141413"/>
                </a:solidFill>
                <a:ea typeface="MS PGothic" charset="0"/>
                <a:cs typeface="MS PGothic" charset="0"/>
              </a:rPr>
              <a:t>is an extended structure in which segments of the protein chain align to form a zigzag structure like a folded paper fan</a:t>
            </a:r>
            <a:r>
              <a:rPr lang="en-US" sz="2200" dirty="0" smtClean="0">
                <a:solidFill>
                  <a:srgbClr val="141413"/>
                </a:solidFill>
                <a:ea typeface="MS PGothic" charset="0"/>
                <a:cs typeface="MS PGothic" charset="0"/>
              </a:rPr>
              <a:t>.</a:t>
            </a:r>
          </a:p>
          <a:p>
            <a:pPr marL="0" indent="0">
              <a:spcAft>
                <a:spcPts val="600"/>
              </a:spcAft>
              <a:buNone/>
            </a:pPr>
            <a:endParaRPr lang="en-US" sz="2200" dirty="0">
              <a:solidFill>
                <a:srgbClr val="141413"/>
              </a:solidFill>
              <a:ea typeface="MS PGothic" charset="0"/>
              <a:cs typeface="MS PGothic" charset="0"/>
            </a:endParaRPr>
          </a:p>
          <a:p>
            <a:pPr>
              <a:spcAft>
                <a:spcPts val="600"/>
              </a:spcAft>
            </a:pPr>
            <a:r>
              <a:rPr lang="en-US" sz="2200" dirty="0">
                <a:solidFill>
                  <a:srgbClr val="141413"/>
                </a:solidFill>
                <a:ea typeface="MS PGothic" charset="0"/>
                <a:cs typeface="MS PGothic" charset="0"/>
              </a:rPr>
              <a:t>Beta strands are held together side by side by hydrogen-bonding interactions between their backbones</a:t>
            </a:r>
            <a:r>
              <a:rPr lang="en-US" sz="2200" dirty="0" smtClean="0">
                <a:solidFill>
                  <a:srgbClr val="141413"/>
                </a:solidFill>
                <a:ea typeface="MS PGothic" charset="0"/>
                <a:cs typeface="MS PGothic" charset="0"/>
              </a:rPr>
              <a:t>.</a:t>
            </a:r>
            <a:endParaRPr lang="en-US" sz="2200" dirty="0">
              <a:solidFill>
                <a:srgbClr val="141413"/>
              </a:solidFill>
              <a:ea typeface="MS PGothic" charset="0"/>
              <a:cs typeface="MS PGothic" charset="0"/>
            </a:endParaRPr>
          </a:p>
        </p:txBody>
      </p:sp>
    </p:spTree>
    <p:extLst>
      <p:ext uri="{BB962C8B-B14F-4D97-AF65-F5344CB8AC3E}">
        <p14:creationId xmlns:p14="http://schemas.microsoft.com/office/powerpoint/2010/main" val="13151732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z="2800" smtClean="0">
                <a:ea typeface="MS PGothic" charset="0"/>
                <a:cs typeface="Times New Roman" charset="0"/>
              </a:rPr>
              <a:t>10.3 The Three-Dimensional Structure of Proteins</a:t>
            </a:r>
            <a:endParaRPr lang="en-US" dirty="0">
              <a:ea typeface="MS PGothic" charset="0"/>
              <a:cs typeface="Times New Roman" charset="0"/>
            </a:endParaRPr>
          </a:p>
        </p:txBody>
      </p:sp>
      <p:sp>
        <p:nvSpPr>
          <p:cNvPr id="5" name="Content Placeholder 2"/>
          <p:cNvSpPr>
            <a:spLocks noGrp="1"/>
          </p:cNvSpPr>
          <p:nvPr>
            <p:ph idx="4294967295"/>
          </p:nvPr>
        </p:nvSpPr>
        <p:spPr>
          <a:xfrm>
            <a:off x="304800" y="1066800"/>
            <a:ext cx="8686800" cy="3871829"/>
          </a:xfrm>
        </p:spPr>
        <p:txBody>
          <a:bodyPr/>
          <a:lstStyle/>
          <a:p>
            <a:pPr>
              <a:buFontTx/>
              <a:buNone/>
            </a:pPr>
            <a:r>
              <a:rPr lang="en-US" sz="2800" b="1" dirty="0">
                <a:solidFill>
                  <a:srgbClr val="141413"/>
                </a:solidFill>
                <a:ea typeface="MS PGothic" charset="0"/>
                <a:cs typeface="MS PGothic" charset="0"/>
              </a:rPr>
              <a:t>Tertiary Structure</a:t>
            </a:r>
          </a:p>
          <a:p>
            <a:r>
              <a:rPr lang="en-US" sz="2400" u="sng" dirty="0">
                <a:solidFill>
                  <a:srgbClr val="141413"/>
                </a:solidFill>
                <a:ea typeface="MS PGothic" charset="0"/>
                <a:cs typeface="MS PGothic" charset="0"/>
              </a:rPr>
              <a:t>The </a:t>
            </a:r>
            <a:r>
              <a:rPr lang="en-US" sz="2400" i="1" u="sng" dirty="0" smtClean="0">
                <a:solidFill>
                  <a:srgbClr val="141413"/>
                </a:solidFill>
                <a:latin typeface="Symbol" pitchFamily="18" charset="2"/>
                <a:ea typeface="MS PGothic" charset="0"/>
                <a:cs typeface="MS PGothic" charset="0"/>
              </a:rPr>
              <a:t>a</a:t>
            </a:r>
            <a:r>
              <a:rPr lang="en-US" sz="2400" u="sng" dirty="0" smtClean="0">
                <a:solidFill>
                  <a:srgbClr val="141413"/>
                </a:solidFill>
                <a:ea typeface="MS PGothic" charset="0"/>
                <a:cs typeface="MS PGothic" charset="0"/>
              </a:rPr>
              <a:t> </a:t>
            </a:r>
            <a:r>
              <a:rPr lang="en-US" sz="2400" u="sng" dirty="0">
                <a:solidFill>
                  <a:srgbClr val="141413"/>
                </a:solidFill>
                <a:ea typeface="MS PGothic" charset="0"/>
                <a:cs typeface="MS PGothic" charset="0"/>
              </a:rPr>
              <a:t>helices and </a:t>
            </a:r>
            <a:r>
              <a:rPr lang="en-US" sz="2400" i="1" u="sng" dirty="0" smtClean="0">
                <a:solidFill>
                  <a:srgbClr val="141413"/>
                </a:solidFill>
                <a:latin typeface="Symbol" pitchFamily="18" charset="2"/>
                <a:ea typeface="MS PGothic" charset="0"/>
                <a:cs typeface="MS PGothic" charset="0"/>
                <a:sym typeface="Symbol"/>
              </a:rPr>
              <a:t></a:t>
            </a:r>
            <a:r>
              <a:rPr lang="en-US" sz="2400" u="sng" dirty="0" smtClean="0">
                <a:solidFill>
                  <a:srgbClr val="141413"/>
                </a:solidFill>
                <a:ea typeface="MS PGothic" charset="0"/>
                <a:cs typeface="MS PGothic" charset="0"/>
              </a:rPr>
              <a:t>-pleated </a:t>
            </a:r>
            <a:r>
              <a:rPr lang="en-US" sz="2400" u="sng" dirty="0">
                <a:solidFill>
                  <a:srgbClr val="141413"/>
                </a:solidFill>
                <a:ea typeface="MS PGothic" charset="0"/>
                <a:cs typeface="MS PGothic" charset="0"/>
              </a:rPr>
              <a:t>sheets </a:t>
            </a:r>
            <a:r>
              <a:rPr lang="en-US" sz="2400" dirty="0">
                <a:solidFill>
                  <a:srgbClr val="141413"/>
                </a:solidFill>
                <a:ea typeface="MS PGothic" charset="0"/>
                <a:cs typeface="MS PGothic" charset="0"/>
              </a:rPr>
              <a:t>of the polypeptide chain interact with each other and the environment to create the tertiary (</a:t>
            </a:r>
            <a:r>
              <a:rPr lang="en-US" sz="2400" dirty="0" smtClean="0">
                <a:solidFill>
                  <a:srgbClr val="141413"/>
                </a:solidFill>
                <a:ea typeface="MS PGothic" charset="0"/>
                <a:cs typeface="MS PGothic" charset="0"/>
              </a:rPr>
              <a:t>3</a:t>
            </a:r>
            <a:r>
              <a:rPr lang="en-US" sz="2400" dirty="0" smtClean="0">
                <a:ea typeface="Calibri"/>
              </a:rPr>
              <a:t>°</a:t>
            </a:r>
            <a:r>
              <a:rPr lang="en-US" sz="2400" dirty="0" smtClean="0">
                <a:solidFill>
                  <a:srgbClr val="141413"/>
                </a:solidFill>
                <a:ea typeface="MS PGothic" charset="0"/>
                <a:cs typeface="MS PGothic" charset="0"/>
              </a:rPr>
              <a:t>) </a:t>
            </a:r>
            <a:r>
              <a:rPr lang="en-US" sz="2400" dirty="0">
                <a:solidFill>
                  <a:srgbClr val="141413"/>
                </a:solidFill>
                <a:ea typeface="MS PGothic" charset="0"/>
                <a:cs typeface="MS PGothic" charset="0"/>
              </a:rPr>
              <a:t>structure.</a:t>
            </a:r>
          </a:p>
          <a:p>
            <a:pPr lvl="1"/>
            <a:r>
              <a:rPr lang="en-US" sz="2000" dirty="0" smtClean="0">
                <a:solidFill>
                  <a:srgbClr val="141413"/>
                </a:solidFill>
                <a:ea typeface="MS PGothic" charset="0"/>
                <a:cs typeface="MS PGothic" charset="0"/>
              </a:rPr>
              <a:t>Tertiary </a:t>
            </a:r>
            <a:r>
              <a:rPr lang="en-US" sz="2000" dirty="0">
                <a:solidFill>
                  <a:srgbClr val="141413"/>
                </a:solidFill>
                <a:ea typeface="MS PGothic" charset="0"/>
                <a:cs typeface="MS PGothic" charset="0"/>
              </a:rPr>
              <a:t>structure is stabilized by attractive forces between side chains and the environment as well as by attractive forces between side chains themselves</a:t>
            </a:r>
            <a:r>
              <a:rPr lang="en-US" sz="2000" dirty="0" smtClean="0">
                <a:solidFill>
                  <a:srgbClr val="141413"/>
                </a:solidFill>
                <a:ea typeface="MS PGothic" charset="0"/>
                <a:cs typeface="MS PGothic" charset="0"/>
              </a:rPr>
              <a:t>.</a:t>
            </a:r>
          </a:p>
          <a:p>
            <a:pPr marL="457200" lvl="1" indent="0">
              <a:buNone/>
            </a:pPr>
            <a:endParaRPr lang="en-US" sz="2000" dirty="0">
              <a:solidFill>
                <a:srgbClr val="141413"/>
              </a:solidFill>
              <a:ea typeface="MS PGothic" charset="0"/>
              <a:cs typeface="MS PGothic" charset="0"/>
            </a:endParaRPr>
          </a:p>
          <a:p>
            <a:r>
              <a:rPr lang="en-US" sz="2400" dirty="0">
                <a:solidFill>
                  <a:srgbClr val="141413"/>
                </a:solidFill>
                <a:ea typeface="MS PGothic" charset="0"/>
                <a:cs typeface="MS PGothic" charset="0"/>
              </a:rPr>
              <a:t>To satisfy all the competing interactions, the protein folds into a specific three-dimensional shape.</a:t>
            </a:r>
            <a:endParaRPr lang="en-US" dirty="0">
              <a:solidFill>
                <a:srgbClr val="141413"/>
              </a:solidFill>
              <a:ea typeface="MS PGothic" charset="0"/>
              <a:cs typeface="MS PGothic" charset="0"/>
            </a:endParaRPr>
          </a:p>
        </p:txBody>
      </p:sp>
    </p:spTree>
    <p:extLst>
      <p:ext uri="{BB962C8B-B14F-4D97-AF65-F5344CB8AC3E}">
        <p14:creationId xmlns:p14="http://schemas.microsoft.com/office/powerpoint/2010/main" val="1917480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z="2800" smtClean="0">
                <a:ea typeface="MS PGothic" charset="0"/>
                <a:cs typeface="Times New Roman" charset="0"/>
              </a:rPr>
              <a:t>10.3 The Three-Dimensional Structure of Proteins</a:t>
            </a:r>
            <a:endParaRPr lang="en-US" dirty="0">
              <a:ea typeface="MS PGothic" charset="0"/>
              <a:cs typeface="Times New Roman" charset="0"/>
            </a:endParaRPr>
          </a:p>
        </p:txBody>
      </p:sp>
      <p:sp>
        <p:nvSpPr>
          <p:cNvPr id="5" name="Content Placeholder 2"/>
          <p:cNvSpPr>
            <a:spLocks noGrp="1"/>
          </p:cNvSpPr>
          <p:nvPr>
            <p:ph idx="4294967295"/>
          </p:nvPr>
        </p:nvSpPr>
        <p:spPr>
          <a:xfrm>
            <a:off x="495300" y="762000"/>
            <a:ext cx="8153400" cy="5755422"/>
          </a:xfrm>
        </p:spPr>
        <p:txBody>
          <a:bodyPr/>
          <a:lstStyle/>
          <a:p>
            <a:pPr marL="355600" indent="-355600">
              <a:spcAft>
                <a:spcPts val="300"/>
              </a:spcAft>
              <a:buFontTx/>
              <a:buNone/>
            </a:pPr>
            <a:r>
              <a:rPr lang="en-US" sz="2400" b="1" dirty="0">
                <a:solidFill>
                  <a:srgbClr val="141413"/>
                </a:solidFill>
                <a:ea typeface="MS PGothic" charset="0"/>
                <a:cs typeface="MS PGothic" charset="0"/>
              </a:rPr>
              <a:t>Tertiary Structure </a:t>
            </a:r>
            <a:r>
              <a:rPr lang="en-US" sz="2400" b="1" dirty="0" smtClean="0">
                <a:solidFill>
                  <a:srgbClr val="141413"/>
                </a:solidFill>
                <a:ea typeface="MS PGothic" charset="0"/>
                <a:cs typeface="MS PGothic" charset="0"/>
              </a:rPr>
              <a:t>Interactions</a:t>
            </a:r>
          </a:p>
          <a:p>
            <a:pPr marL="355600" indent="-355600">
              <a:spcAft>
                <a:spcPts val="300"/>
              </a:spcAft>
              <a:buFontTx/>
              <a:buNone/>
            </a:pPr>
            <a:endParaRPr lang="en-US" sz="2400" b="1" dirty="0">
              <a:solidFill>
                <a:srgbClr val="141413"/>
              </a:solidFill>
              <a:ea typeface="MS PGothic" charset="0"/>
              <a:cs typeface="MS PGothic" charset="0"/>
            </a:endParaRPr>
          </a:p>
          <a:p>
            <a:pPr marL="355600" indent="-355600">
              <a:spcAft>
                <a:spcPts val="300"/>
              </a:spcAft>
              <a:buFontTx/>
              <a:buAutoNum type="arabicPeriod"/>
            </a:pPr>
            <a:r>
              <a:rPr lang="en-US" sz="1800" b="1" dirty="0">
                <a:solidFill>
                  <a:srgbClr val="141413"/>
                </a:solidFill>
                <a:ea typeface="MS PGothic" charset="0"/>
                <a:cs typeface="MS PGothic" charset="0"/>
              </a:rPr>
              <a:t>Nonpolar interactions</a:t>
            </a:r>
            <a:r>
              <a:rPr lang="en-US" sz="1800" dirty="0">
                <a:solidFill>
                  <a:srgbClr val="141413"/>
                </a:solidFill>
                <a:ea typeface="MS PGothic" charset="0"/>
                <a:cs typeface="MS PGothic" charset="0"/>
              </a:rPr>
              <a:t>. Nonpolar amino acid side chains are repelled by the aqueous environment and aggregate in the interior of the protein</a:t>
            </a:r>
            <a:r>
              <a:rPr lang="en-US" sz="1800" dirty="0" smtClean="0">
                <a:solidFill>
                  <a:srgbClr val="141413"/>
                </a:solidFill>
                <a:ea typeface="MS PGothic" charset="0"/>
                <a:cs typeface="MS PGothic" charset="0"/>
              </a:rPr>
              <a:t>.</a:t>
            </a:r>
          </a:p>
          <a:p>
            <a:pPr marL="355600" indent="-355600">
              <a:spcAft>
                <a:spcPts val="300"/>
              </a:spcAft>
              <a:buFontTx/>
              <a:buAutoNum type="arabicPeriod"/>
            </a:pPr>
            <a:endParaRPr lang="en-US" sz="1800" dirty="0">
              <a:solidFill>
                <a:srgbClr val="141413"/>
              </a:solidFill>
              <a:ea typeface="MS PGothic" charset="0"/>
              <a:cs typeface="MS PGothic" charset="0"/>
            </a:endParaRPr>
          </a:p>
          <a:p>
            <a:pPr marL="355600" indent="-355600">
              <a:spcAft>
                <a:spcPts val="300"/>
              </a:spcAft>
              <a:buFontTx/>
              <a:buAutoNum type="arabicPeriod"/>
            </a:pPr>
            <a:r>
              <a:rPr lang="en-US" sz="1800" b="1" dirty="0" smtClean="0">
                <a:solidFill>
                  <a:srgbClr val="141413"/>
                </a:solidFill>
                <a:ea typeface="MS PGothic" charset="0"/>
                <a:cs typeface="MS PGothic" charset="0"/>
              </a:rPr>
              <a:t>Polar interactions</a:t>
            </a:r>
            <a:r>
              <a:rPr lang="en-US" sz="1800" dirty="0" smtClean="0">
                <a:solidFill>
                  <a:srgbClr val="141413"/>
                </a:solidFill>
                <a:ea typeface="MS PGothic" charset="0"/>
                <a:cs typeface="MS PGothic" charset="0"/>
              </a:rPr>
              <a:t>. Polar amino acid side chains interact with water and each other through dipole–dipole, ion–dipole, and hydrogen-bonding interactions.</a:t>
            </a:r>
          </a:p>
          <a:p>
            <a:pPr marL="355600" indent="-355600">
              <a:spcAft>
                <a:spcPts val="300"/>
              </a:spcAft>
              <a:buFontTx/>
              <a:buAutoNum type="arabicPeriod"/>
            </a:pPr>
            <a:endParaRPr lang="en-US" sz="1800" dirty="0" smtClean="0">
              <a:solidFill>
                <a:srgbClr val="141413"/>
              </a:solidFill>
              <a:ea typeface="MS PGothic" charset="0"/>
              <a:cs typeface="MS PGothic" charset="0"/>
            </a:endParaRPr>
          </a:p>
          <a:p>
            <a:pPr marL="355600" indent="-355600">
              <a:spcAft>
                <a:spcPts val="300"/>
              </a:spcAft>
              <a:buFontTx/>
              <a:buAutoNum type="arabicPeriod"/>
            </a:pPr>
            <a:r>
              <a:rPr lang="en-US" sz="1800" b="1" dirty="0" smtClean="0">
                <a:solidFill>
                  <a:srgbClr val="141413"/>
                </a:solidFill>
                <a:ea typeface="MS PGothic" charset="0"/>
                <a:cs typeface="MS PGothic" charset="0"/>
              </a:rPr>
              <a:t>Salt bridges (ionic interactions)</a:t>
            </a:r>
            <a:r>
              <a:rPr lang="en-US" sz="1800" dirty="0" smtClean="0">
                <a:solidFill>
                  <a:srgbClr val="141413"/>
                </a:solidFill>
                <a:ea typeface="MS PGothic" charset="0"/>
                <a:cs typeface="MS PGothic" charset="0"/>
              </a:rPr>
              <a:t>. Acidic and basic amino acid side chains exist</a:t>
            </a:r>
            <a:br>
              <a:rPr lang="en-US" sz="1800" dirty="0" smtClean="0">
                <a:solidFill>
                  <a:srgbClr val="141413"/>
                </a:solidFill>
                <a:ea typeface="MS PGothic" charset="0"/>
                <a:cs typeface="MS PGothic" charset="0"/>
              </a:rPr>
            </a:br>
            <a:r>
              <a:rPr lang="en-US" sz="1800" dirty="0" smtClean="0">
                <a:solidFill>
                  <a:srgbClr val="141413"/>
                </a:solidFill>
                <a:ea typeface="MS PGothic" charset="0"/>
                <a:cs typeface="MS PGothic" charset="0"/>
              </a:rPr>
              <a:t>in their ionized form in an aqueous environment. The opposite charges attract, thereby forming a stabilizing ionic interaction called a </a:t>
            </a:r>
            <a:r>
              <a:rPr lang="en-US" sz="1800" i="1" dirty="0" smtClean="0">
                <a:solidFill>
                  <a:srgbClr val="141413"/>
                </a:solidFill>
                <a:ea typeface="MS PGothic" charset="0"/>
                <a:cs typeface="MS PGothic" charset="0"/>
              </a:rPr>
              <a:t>salt bridge</a:t>
            </a:r>
            <a:r>
              <a:rPr lang="en-US" sz="1800" dirty="0" smtClean="0">
                <a:solidFill>
                  <a:srgbClr val="141413"/>
                </a:solidFill>
                <a:ea typeface="MS PGothic" charset="0"/>
                <a:cs typeface="MS PGothic" charset="0"/>
              </a:rPr>
              <a:t>.</a:t>
            </a:r>
          </a:p>
          <a:p>
            <a:pPr marL="355600" indent="-355600">
              <a:spcAft>
                <a:spcPts val="300"/>
              </a:spcAft>
              <a:buFontTx/>
              <a:buAutoNum type="arabicPeriod"/>
            </a:pPr>
            <a:endParaRPr lang="en-US" sz="1800" dirty="0" smtClean="0">
              <a:solidFill>
                <a:srgbClr val="141413"/>
              </a:solidFill>
              <a:ea typeface="MS PGothic" charset="0"/>
              <a:cs typeface="MS PGothic" charset="0"/>
            </a:endParaRPr>
          </a:p>
          <a:p>
            <a:pPr marL="355600" indent="-355600">
              <a:spcAft>
                <a:spcPts val="300"/>
              </a:spcAft>
              <a:buFontTx/>
              <a:buAutoNum type="arabicPeriod"/>
            </a:pPr>
            <a:r>
              <a:rPr lang="en-US" sz="1800" b="1" dirty="0" smtClean="0">
                <a:solidFill>
                  <a:srgbClr val="141413"/>
                </a:solidFill>
                <a:ea typeface="MS PGothic" charset="0"/>
                <a:cs typeface="MS PGothic" charset="0"/>
              </a:rPr>
              <a:t>Disulfide </a:t>
            </a:r>
            <a:r>
              <a:rPr lang="en-US" sz="1800" b="1" dirty="0">
                <a:solidFill>
                  <a:srgbClr val="141413"/>
                </a:solidFill>
                <a:ea typeface="MS PGothic" charset="0"/>
                <a:cs typeface="MS PGothic" charset="0"/>
              </a:rPr>
              <a:t>bonds</a:t>
            </a:r>
            <a:r>
              <a:rPr lang="en-US" sz="1800" dirty="0">
                <a:solidFill>
                  <a:srgbClr val="141413"/>
                </a:solidFill>
                <a:ea typeface="MS PGothic" charset="0"/>
                <a:cs typeface="MS PGothic" charset="0"/>
              </a:rPr>
              <a:t>. Two —SH groups (thiols) can react with each other through an oxidation reaction (losing hydrogens) to form a disulfide bond (—S—S—). The disulfide bond is a covalent bond.</a:t>
            </a:r>
          </a:p>
        </p:txBody>
      </p:sp>
    </p:spTree>
    <p:extLst>
      <p:ext uri="{BB962C8B-B14F-4D97-AF65-F5344CB8AC3E}">
        <p14:creationId xmlns:p14="http://schemas.microsoft.com/office/powerpoint/2010/main" val="867208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z="2800" smtClean="0">
                <a:ea typeface="MS PGothic" charset="0"/>
                <a:cs typeface="Times New Roman" charset="0"/>
              </a:rPr>
              <a:t>10.3 The Three-Dimensional Structure of Proteins</a:t>
            </a:r>
            <a:endParaRPr lang="en-US" dirty="0">
              <a:ea typeface="MS PGothic" charset="0"/>
              <a:cs typeface="Times New Roman" charset="0"/>
            </a:endParaRPr>
          </a:p>
        </p:txBody>
      </p:sp>
      <p:pic>
        <p:nvPicPr>
          <p:cNvPr id="3" name="Picture 2" descr="10_04_Figure.jpg"/>
          <p:cNvPicPr>
            <a:picLocks noChangeAspect="1"/>
          </p:cNvPicPr>
          <p:nvPr/>
        </p:nvPicPr>
        <p:blipFill rotWithShape="1">
          <a:blip r:embed="rId3">
            <a:extLst>
              <a:ext uri="{28A0092B-C50C-407E-A947-70E740481C1C}">
                <a14:useLocalDpi xmlns:a14="http://schemas.microsoft.com/office/drawing/2010/main" val="0"/>
              </a:ext>
            </a:extLst>
          </a:blip>
          <a:srcRect b="2561"/>
          <a:stretch/>
        </p:blipFill>
        <p:spPr>
          <a:xfrm>
            <a:off x="1130716" y="721275"/>
            <a:ext cx="6866313" cy="5831925"/>
          </a:xfrm>
          <a:prstGeom prst="rect">
            <a:avLst/>
          </a:prstGeom>
        </p:spPr>
      </p:pic>
    </p:spTree>
    <p:extLst>
      <p:ext uri="{BB962C8B-B14F-4D97-AF65-F5344CB8AC3E}">
        <p14:creationId xmlns:p14="http://schemas.microsoft.com/office/powerpoint/2010/main" val="2358223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z="2800" smtClean="0">
                <a:ea typeface="MS PGothic" charset="0"/>
                <a:cs typeface="Times New Roman" charset="0"/>
              </a:rPr>
              <a:t>10.3 The Three-Dimensional Structure of Proteins</a:t>
            </a:r>
            <a:endParaRPr lang="en-US" dirty="0">
              <a:ea typeface="MS PGothic" charset="0"/>
              <a:cs typeface="Times New Roman" charset="0"/>
            </a:endParaRPr>
          </a:p>
        </p:txBody>
      </p:sp>
      <p:sp>
        <p:nvSpPr>
          <p:cNvPr id="5" name="Content Placeholder 2"/>
          <p:cNvSpPr>
            <a:spLocks noGrp="1"/>
          </p:cNvSpPr>
          <p:nvPr>
            <p:ph idx="4294967295"/>
          </p:nvPr>
        </p:nvSpPr>
        <p:spPr>
          <a:xfrm>
            <a:off x="261937" y="990600"/>
            <a:ext cx="8620125" cy="3170099"/>
          </a:xfrm>
        </p:spPr>
        <p:txBody>
          <a:bodyPr/>
          <a:lstStyle/>
          <a:p>
            <a:pPr marL="355600" indent="-355600">
              <a:buFontTx/>
              <a:buNone/>
            </a:pPr>
            <a:r>
              <a:rPr lang="en-US" sz="2800" b="1" dirty="0">
                <a:solidFill>
                  <a:srgbClr val="141413"/>
                </a:solidFill>
                <a:latin typeface="Arial" charset="0"/>
                <a:ea typeface="MS PGothic" charset="0"/>
                <a:cs typeface="MS PGothic" charset="0"/>
              </a:rPr>
              <a:t>Tertiary Structure</a:t>
            </a:r>
          </a:p>
          <a:p>
            <a:pPr marL="355600" indent="-355600"/>
            <a:r>
              <a:rPr lang="en-US" sz="2000" i="1" dirty="0">
                <a:solidFill>
                  <a:srgbClr val="141413"/>
                </a:solidFill>
                <a:latin typeface="Arial" charset="0"/>
                <a:ea typeface="MS PGothic" charset="0"/>
                <a:cs typeface="MS PGothic" charset="0"/>
              </a:rPr>
              <a:t>Globular proteins</a:t>
            </a:r>
            <a:r>
              <a:rPr lang="en-US" sz="2000" dirty="0">
                <a:solidFill>
                  <a:srgbClr val="141413"/>
                </a:solidFill>
                <a:latin typeface="Arial" charset="0"/>
                <a:ea typeface="MS PGothic" charset="0"/>
                <a:cs typeface="MS PGothic" charset="0"/>
              </a:rPr>
              <a:t> fold into a compact, spherical shape with polar amino acid side chains on their surface and nonpolar amino acid side chains forming a nonpolar core. Enzymes and many cellular proteins are globular proteins</a:t>
            </a:r>
            <a:r>
              <a:rPr lang="en-US" sz="2000" dirty="0" smtClean="0">
                <a:solidFill>
                  <a:srgbClr val="141413"/>
                </a:solidFill>
                <a:latin typeface="Arial" charset="0"/>
                <a:ea typeface="MS PGothic" charset="0"/>
                <a:cs typeface="MS PGothic" charset="0"/>
              </a:rPr>
              <a:t>.</a:t>
            </a:r>
          </a:p>
          <a:p>
            <a:pPr marL="0" indent="0">
              <a:buNone/>
            </a:pPr>
            <a:endParaRPr lang="en-US" sz="2000" dirty="0">
              <a:solidFill>
                <a:srgbClr val="141413"/>
              </a:solidFill>
              <a:latin typeface="Arial" charset="0"/>
              <a:ea typeface="MS PGothic" charset="0"/>
              <a:cs typeface="MS PGothic" charset="0"/>
            </a:endParaRPr>
          </a:p>
          <a:p>
            <a:pPr marL="355600" indent="-355600"/>
            <a:r>
              <a:rPr lang="en-US" sz="2000" i="1" dirty="0">
                <a:solidFill>
                  <a:srgbClr val="141413"/>
                </a:solidFill>
                <a:latin typeface="Arial" charset="0"/>
                <a:ea typeface="MS PGothic" charset="0"/>
                <a:cs typeface="MS PGothic" charset="0"/>
              </a:rPr>
              <a:t>Fibrous proteins</a:t>
            </a:r>
            <a:r>
              <a:rPr lang="en-US" sz="2000" dirty="0">
                <a:solidFill>
                  <a:srgbClr val="141413"/>
                </a:solidFill>
                <a:latin typeface="Arial" charset="0"/>
                <a:ea typeface="MS PGothic" charset="0"/>
                <a:cs typeface="MS PGothic" charset="0"/>
              </a:rPr>
              <a:t> have long, threadlike structures. Aligned helices form strong, durable structures. Fibrous proteins tend to be insoluble </a:t>
            </a:r>
            <a:r>
              <a:rPr lang="en-US" sz="2000" dirty="0" smtClean="0">
                <a:solidFill>
                  <a:srgbClr val="141413"/>
                </a:solidFill>
                <a:latin typeface="Arial" charset="0"/>
                <a:ea typeface="MS PGothic" charset="0"/>
                <a:cs typeface="MS PGothic" charset="0"/>
              </a:rPr>
              <a:t/>
            </a:r>
            <a:br>
              <a:rPr lang="en-US" sz="2000" dirty="0" smtClean="0">
                <a:solidFill>
                  <a:srgbClr val="141413"/>
                </a:solidFill>
                <a:latin typeface="Arial" charset="0"/>
                <a:ea typeface="MS PGothic" charset="0"/>
                <a:cs typeface="MS PGothic" charset="0"/>
              </a:rPr>
            </a:br>
            <a:r>
              <a:rPr lang="en-US" sz="2000" dirty="0" smtClean="0">
                <a:solidFill>
                  <a:srgbClr val="141413"/>
                </a:solidFill>
                <a:latin typeface="Arial" charset="0"/>
                <a:ea typeface="MS PGothic" charset="0"/>
                <a:cs typeface="MS PGothic" charset="0"/>
              </a:rPr>
              <a:t>in </a:t>
            </a:r>
            <a:r>
              <a:rPr lang="en-US" sz="2000" dirty="0">
                <a:solidFill>
                  <a:srgbClr val="141413"/>
                </a:solidFill>
                <a:latin typeface="Arial" charset="0"/>
                <a:ea typeface="MS PGothic" charset="0"/>
                <a:cs typeface="MS PGothic" charset="0"/>
              </a:rPr>
              <a:t>water.</a:t>
            </a:r>
          </a:p>
        </p:txBody>
      </p:sp>
      <p:pic>
        <p:nvPicPr>
          <p:cNvPr id="1026" name="Picture 2" descr="Image result for globular protein vs fibro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298" y="3833594"/>
            <a:ext cx="4114800" cy="285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9691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z="2800" smtClean="0">
                <a:ea typeface="MS PGothic" charset="0"/>
                <a:cs typeface="Times New Roman" charset="0"/>
              </a:rPr>
              <a:t>10.3 The Three-Dimensional Structure of Proteins</a:t>
            </a:r>
            <a:endParaRPr lang="en-US" dirty="0">
              <a:ea typeface="MS PGothic" charset="0"/>
              <a:cs typeface="Times New Roman" charset="0"/>
            </a:endParaRPr>
          </a:p>
        </p:txBody>
      </p:sp>
      <p:sp>
        <p:nvSpPr>
          <p:cNvPr id="5" name="Content Placeholder 2"/>
          <p:cNvSpPr>
            <a:spLocks noGrp="1"/>
          </p:cNvSpPr>
          <p:nvPr>
            <p:ph idx="4294967295"/>
          </p:nvPr>
        </p:nvSpPr>
        <p:spPr>
          <a:xfrm>
            <a:off x="361950" y="858838"/>
            <a:ext cx="8629650" cy="3930307"/>
          </a:xfrm>
        </p:spPr>
        <p:txBody>
          <a:bodyPr/>
          <a:lstStyle/>
          <a:p>
            <a:pPr marL="355600" indent="-355600">
              <a:spcAft>
                <a:spcPts val="600"/>
              </a:spcAft>
              <a:buFontTx/>
              <a:buNone/>
            </a:pPr>
            <a:r>
              <a:rPr lang="en-US" sz="2800" b="1" dirty="0">
                <a:solidFill>
                  <a:srgbClr val="141413"/>
                </a:solidFill>
                <a:ea typeface="MS PGothic" charset="0"/>
                <a:cs typeface="MS PGothic" charset="0"/>
              </a:rPr>
              <a:t>Quaternary Structure</a:t>
            </a:r>
          </a:p>
          <a:p>
            <a:pPr marL="355600" indent="-355600">
              <a:spcAft>
                <a:spcPts val="600"/>
              </a:spcAft>
            </a:pPr>
            <a:r>
              <a:rPr lang="en-US" sz="2400" dirty="0">
                <a:solidFill>
                  <a:srgbClr val="141413"/>
                </a:solidFill>
                <a:ea typeface="MS PGothic" charset="0"/>
                <a:cs typeface="MS PGothic" charset="0"/>
              </a:rPr>
              <a:t>Quaternary (</a:t>
            </a:r>
            <a:r>
              <a:rPr lang="en-US" sz="2400" dirty="0" smtClean="0">
                <a:solidFill>
                  <a:srgbClr val="141413"/>
                </a:solidFill>
                <a:ea typeface="MS PGothic" charset="0"/>
                <a:cs typeface="MS PGothic" charset="0"/>
              </a:rPr>
              <a:t>4</a:t>
            </a:r>
            <a:r>
              <a:rPr lang="en-US" sz="2400" dirty="0" smtClean="0">
                <a:ea typeface="Calibri"/>
              </a:rPr>
              <a:t>°</a:t>
            </a:r>
            <a:r>
              <a:rPr lang="en-US" sz="2400" dirty="0" smtClean="0">
                <a:solidFill>
                  <a:srgbClr val="141413"/>
                </a:solidFill>
                <a:ea typeface="MS PGothic" charset="0"/>
                <a:cs typeface="MS PGothic" charset="0"/>
              </a:rPr>
              <a:t>) </a:t>
            </a:r>
            <a:r>
              <a:rPr lang="en-US" sz="2400" dirty="0">
                <a:solidFill>
                  <a:srgbClr val="141413"/>
                </a:solidFill>
                <a:ea typeface="MS PGothic" charset="0"/>
                <a:cs typeface="MS PGothic" charset="0"/>
              </a:rPr>
              <a:t>structure describes the interactions of two or more polypeptide chains to form a single biologically active protein.</a:t>
            </a:r>
          </a:p>
          <a:p>
            <a:pPr marL="355600" indent="-355600">
              <a:spcAft>
                <a:spcPts val="600"/>
              </a:spcAft>
            </a:pPr>
            <a:r>
              <a:rPr lang="en-US" sz="2400" dirty="0">
                <a:solidFill>
                  <a:srgbClr val="141413"/>
                </a:solidFill>
                <a:ea typeface="MS PGothic" charset="0"/>
                <a:cs typeface="MS PGothic" charset="0"/>
              </a:rPr>
              <a:t>The individual polypeptide chains or subunits are held together by the same interactions that stabilize the tertiary structure of a single protein.</a:t>
            </a:r>
          </a:p>
          <a:p>
            <a:pPr marL="355600" indent="-355600">
              <a:spcAft>
                <a:spcPts val="600"/>
              </a:spcAft>
            </a:pPr>
            <a:r>
              <a:rPr lang="en-US" sz="2400" dirty="0">
                <a:solidFill>
                  <a:srgbClr val="141413"/>
                </a:solidFill>
                <a:ea typeface="MS PGothic" charset="0"/>
                <a:cs typeface="MS PGothic" charset="0"/>
              </a:rPr>
              <a:t>Not all biologically active proteins have a quaternary structure. Some are made up of a single polypeptide chain.</a:t>
            </a:r>
          </a:p>
        </p:txBody>
      </p:sp>
    </p:spTree>
    <p:extLst>
      <p:ext uri="{BB962C8B-B14F-4D97-AF65-F5344CB8AC3E}">
        <p14:creationId xmlns:p14="http://schemas.microsoft.com/office/powerpoint/2010/main" val="24905676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2322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z="2800" smtClean="0">
                <a:ea typeface="MS PGothic" charset="0"/>
                <a:cs typeface="Times New Roman" charset="0"/>
              </a:rPr>
              <a:t>10.3 The Three-Dimensional Structure of Proteins</a:t>
            </a:r>
            <a:endParaRPr lang="en-US" dirty="0">
              <a:ea typeface="MS PGothic" charset="0"/>
              <a:cs typeface="Times New Roman" charset="0"/>
            </a:endParaRPr>
          </a:p>
        </p:txBody>
      </p:sp>
      <p:pic>
        <p:nvPicPr>
          <p:cNvPr id="3" name="Picture 2" descr="10_07_Figure.jpg"/>
          <p:cNvPicPr>
            <a:picLocks noChangeAspect="1"/>
          </p:cNvPicPr>
          <p:nvPr/>
        </p:nvPicPr>
        <p:blipFill rotWithShape="1">
          <a:blip r:embed="rId3">
            <a:extLst>
              <a:ext uri="{28A0092B-C50C-407E-A947-70E740481C1C}">
                <a14:useLocalDpi xmlns:a14="http://schemas.microsoft.com/office/drawing/2010/main" val="0"/>
              </a:ext>
            </a:extLst>
          </a:blip>
          <a:srcRect b="2960"/>
          <a:stretch/>
        </p:blipFill>
        <p:spPr>
          <a:xfrm>
            <a:off x="304800" y="917761"/>
            <a:ext cx="8534400" cy="5406839"/>
          </a:xfrm>
          <a:prstGeom prst="rect">
            <a:avLst/>
          </a:prstGeom>
        </p:spPr>
      </p:pic>
    </p:spTree>
    <p:extLst>
      <p:ext uri="{BB962C8B-B14F-4D97-AF65-F5344CB8AC3E}">
        <p14:creationId xmlns:p14="http://schemas.microsoft.com/office/powerpoint/2010/main" val="1506970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7" name="Rectangle 3"/>
          <p:cNvSpPr txBox="1">
            <a:spLocks noChangeArrowheads="1"/>
          </p:cNvSpPr>
          <p:nvPr/>
        </p:nvSpPr>
        <p:spPr bwMode="auto">
          <a:xfrm>
            <a:off x="365125" y="8540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eaLnBrk="1" hangingPunct="1">
              <a:spcAft>
                <a:spcPts val="1800"/>
              </a:spcAft>
              <a:buFontTx/>
              <a:buNone/>
            </a:pPr>
            <a:r>
              <a:rPr lang="en-US" sz="2600" smtClean="0">
                <a:ea typeface="MS PGothic" charset="0"/>
                <a:cs typeface="Arial" charset="0"/>
              </a:rPr>
              <a:t>10.1  Amino Acids—A Second Look</a:t>
            </a:r>
          </a:p>
          <a:p>
            <a:pPr marL="0" indent="0" eaLnBrk="1" hangingPunct="1">
              <a:spcAft>
                <a:spcPts val="1800"/>
              </a:spcAft>
              <a:buFontTx/>
              <a:buNone/>
            </a:pPr>
            <a:r>
              <a:rPr lang="en-US" sz="2600" smtClean="0">
                <a:ea typeface="MS PGothic" charset="0"/>
                <a:cs typeface="Arial" charset="0"/>
              </a:rPr>
              <a:t>10.2  Protein Formation</a:t>
            </a:r>
          </a:p>
          <a:p>
            <a:pPr marL="0" indent="0" eaLnBrk="1" hangingPunct="1">
              <a:spcAft>
                <a:spcPts val="1800"/>
              </a:spcAft>
              <a:buFontTx/>
              <a:buNone/>
            </a:pPr>
            <a:r>
              <a:rPr lang="en-US" sz="2600" smtClean="0">
                <a:ea typeface="MS PGothic" charset="0"/>
                <a:cs typeface="Arial" charset="0"/>
              </a:rPr>
              <a:t>10.3  The Three-Dimensional Structure of Proteins</a:t>
            </a:r>
          </a:p>
          <a:p>
            <a:pPr marL="0" indent="0" eaLnBrk="1" hangingPunct="1">
              <a:spcAft>
                <a:spcPts val="1800"/>
              </a:spcAft>
              <a:buFontTx/>
              <a:buNone/>
            </a:pPr>
            <a:r>
              <a:rPr lang="en-US" sz="2600" smtClean="0">
                <a:ea typeface="MS PGothic" charset="0"/>
                <a:cs typeface="Arial" charset="0"/>
              </a:rPr>
              <a:t>10.4  Denaturation of Proteins </a:t>
            </a:r>
          </a:p>
          <a:p>
            <a:pPr marL="0" indent="0" eaLnBrk="1" hangingPunct="1">
              <a:spcAft>
                <a:spcPts val="1800"/>
              </a:spcAft>
              <a:buFontTx/>
              <a:buNone/>
            </a:pPr>
            <a:r>
              <a:rPr lang="en-US" sz="2600" smtClean="0">
                <a:ea typeface="MS PGothic" charset="0"/>
                <a:cs typeface="Arial" charset="0"/>
              </a:rPr>
              <a:t>10.5  Protein Functions </a:t>
            </a:r>
          </a:p>
          <a:p>
            <a:pPr marL="0" indent="0" eaLnBrk="1" hangingPunct="1">
              <a:spcAft>
                <a:spcPts val="1800"/>
              </a:spcAft>
              <a:buFontTx/>
              <a:buNone/>
            </a:pPr>
            <a:r>
              <a:rPr lang="en-US" sz="2600" smtClean="0">
                <a:ea typeface="MS PGothic" charset="0"/>
                <a:cs typeface="Arial" charset="0"/>
              </a:rPr>
              <a:t>10.6  Enzymes—Life</a:t>
            </a:r>
            <a:r>
              <a:rPr lang="en-US" altLang="ja-JP" sz="2600" smtClean="0">
                <a:ea typeface="MS PGothic" charset="0"/>
                <a:cs typeface="Arial" charset="0"/>
              </a:rPr>
              <a:t>’s Catalysts</a:t>
            </a:r>
            <a:endParaRPr lang="en-US" altLang="ja-JP" sz="2600" baseline="-25000" smtClean="0">
              <a:ea typeface="MS PGothic" charset="0"/>
              <a:cs typeface="Arial" charset="0"/>
            </a:endParaRPr>
          </a:p>
          <a:p>
            <a:pPr marL="0" indent="0" eaLnBrk="1" hangingPunct="1">
              <a:spcAft>
                <a:spcPts val="1800"/>
              </a:spcAft>
              <a:buFontTx/>
              <a:buNone/>
            </a:pPr>
            <a:r>
              <a:rPr lang="en-US" sz="2600" smtClean="0">
                <a:ea typeface="MS PGothic" charset="0"/>
                <a:cs typeface="Arial" charset="0"/>
              </a:rPr>
              <a:t>10.7  Factors That Affect Enzyme Activity </a:t>
            </a:r>
            <a:endParaRPr lang="en-US" sz="2600" dirty="0">
              <a:ea typeface="MS PGothic" charset="0"/>
              <a:cs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Learning Check</a:t>
            </a:r>
            <a:endParaRPr lang="en-US" dirty="0">
              <a:solidFill>
                <a:srgbClr val="00B050"/>
              </a:solidFill>
            </a:endParaRPr>
          </a:p>
        </p:txBody>
      </p:sp>
      <p:sp>
        <p:nvSpPr>
          <p:cNvPr id="3" name="Content Placeholder 2"/>
          <p:cNvSpPr>
            <a:spLocks noGrp="1"/>
          </p:cNvSpPr>
          <p:nvPr>
            <p:ph idx="1"/>
          </p:nvPr>
        </p:nvSpPr>
        <p:spPr>
          <a:xfrm>
            <a:off x="365125" y="1141413"/>
            <a:ext cx="8229600" cy="2259080"/>
          </a:xfrm>
        </p:spPr>
        <p:txBody>
          <a:bodyPr/>
          <a:lstStyle/>
          <a:p>
            <a:r>
              <a:rPr lang="en-US" dirty="0" smtClean="0"/>
              <a:t>What are proteins made of? </a:t>
            </a:r>
          </a:p>
          <a:p>
            <a:endParaRPr lang="en-US" dirty="0" smtClean="0"/>
          </a:p>
          <a:p>
            <a:r>
              <a:rPr lang="en-US" dirty="0" smtClean="0"/>
              <a:t>In your own words, summarize the different protein structures. </a:t>
            </a:r>
            <a:endParaRPr lang="en-US" dirty="0"/>
          </a:p>
        </p:txBody>
      </p:sp>
    </p:spTree>
    <p:extLst>
      <p:ext uri="{BB962C8B-B14F-4D97-AF65-F5344CB8AC3E}">
        <p14:creationId xmlns:p14="http://schemas.microsoft.com/office/powerpoint/2010/main" val="219847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_05_Table.jpg"/>
          <p:cNvPicPr>
            <a:picLocks noChangeAspect="1"/>
          </p:cNvPicPr>
          <p:nvPr/>
        </p:nvPicPr>
        <p:blipFill rotWithShape="1">
          <a:blip r:embed="rId3">
            <a:extLst>
              <a:ext uri="{28A0092B-C50C-407E-A947-70E740481C1C}">
                <a14:useLocalDpi xmlns:a14="http://schemas.microsoft.com/office/drawing/2010/main" val="0"/>
              </a:ext>
            </a:extLst>
          </a:blip>
          <a:srcRect b="3789"/>
          <a:stretch/>
        </p:blipFill>
        <p:spPr>
          <a:xfrm>
            <a:off x="1371600" y="3133166"/>
            <a:ext cx="6650812" cy="3487355"/>
          </a:xfrm>
          <a:prstGeom prst="rect">
            <a:avLst/>
          </a:prstGeom>
        </p:spPr>
      </p:pic>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10.4 Denaturation of Proteins</a:t>
            </a:r>
            <a:endParaRPr lang="en-US" dirty="0">
              <a:ea typeface="MS PGothic" charset="0"/>
              <a:cs typeface="Times New Roman" charset="0"/>
            </a:endParaRPr>
          </a:p>
        </p:txBody>
      </p:sp>
      <p:sp>
        <p:nvSpPr>
          <p:cNvPr id="5" name="Content Placeholder 2"/>
          <p:cNvSpPr>
            <a:spLocks noGrp="1"/>
          </p:cNvSpPr>
          <p:nvPr>
            <p:ph idx="4294967295"/>
          </p:nvPr>
        </p:nvSpPr>
        <p:spPr>
          <a:xfrm>
            <a:off x="257175" y="742126"/>
            <a:ext cx="8629650" cy="2173288"/>
          </a:xfrm>
        </p:spPr>
        <p:txBody>
          <a:bodyPr/>
          <a:lstStyle/>
          <a:p>
            <a:pPr marL="355600" indent="-355600"/>
            <a:r>
              <a:rPr lang="en-US" sz="2600" dirty="0">
                <a:solidFill>
                  <a:srgbClr val="141413"/>
                </a:solidFill>
                <a:ea typeface="MS PGothic" charset="0"/>
                <a:cs typeface="MS PGothic" charset="0"/>
              </a:rPr>
              <a:t>Denaturation is a process that disrupts the stabilizing attractive forces in the secondary, tertiary, or quaternary structure.</a:t>
            </a:r>
          </a:p>
          <a:p>
            <a:pPr marL="355600" indent="-355600"/>
            <a:r>
              <a:rPr lang="en-US" sz="2600" dirty="0">
                <a:solidFill>
                  <a:srgbClr val="141413"/>
                </a:solidFill>
                <a:ea typeface="MS PGothic" charset="0"/>
                <a:cs typeface="MS PGothic" charset="0"/>
              </a:rPr>
              <a:t>When a protein is denatured, its primary structure</a:t>
            </a:r>
            <a:br>
              <a:rPr lang="en-US" sz="2600" dirty="0">
                <a:solidFill>
                  <a:srgbClr val="141413"/>
                </a:solidFill>
                <a:ea typeface="MS PGothic" charset="0"/>
                <a:cs typeface="MS PGothic" charset="0"/>
              </a:rPr>
            </a:br>
            <a:r>
              <a:rPr lang="en-US" sz="2600" dirty="0">
                <a:solidFill>
                  <a:srgbClr val="141413"/>
                </a:solidFill>
                <a:ea typeface="MS PGothic" charset="0"/>
                <a:cs typeface="MS PGothic" charset="0"/>
              </a:rPr>
              <a:t>is not changed, but it loses its biological activity.</a:t>
            </a:r>
          </a:p>
        </p:txBody>
      </p:sp>
    </p:spTree>
    <p:extLst>
      <p:ext uri="{BB962C8B-B14F-4D97-AF65-F5344CB8AC3E}">
        <p14:creationId xmlns:p14="http://schemas.microsoft.com/office/powerpoint/2010/main" val="35554825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10.4 Denaturation of Proteins</a:t>
            </a:r>
            <a:endParaRPr lang="en-US" dirty="0">
              <a:ea typeface="MS PGothic" charset="0"/>
              <a:cs typeface="Times New Roman" charset="0"/>
            </a:endParaRPr>
          </a:p>
        </p:txBody>
      </p:sp>
      <p:sp>
        <p:nvSpPr>
          <p:cNvPr id="5" name="Content Placeholder 2"/>
          <p:cNvSpPr>
            <a:spLocks noGrp="1"/>
          </p:cNvSpPr>
          <p:nvPr>
            <p:ph idx="4294967295"/>
          </p:nvPr>
        </p:nvSpPr>
        <p:spPr>
          <a:xfrm>
            <a:off x="339725" y="793096"/>
            <a:ext cx="8464550" cy="1323439"/>
          </a:xfrm>
        </p:spPr>
        <p:txBody>
          <a:bodyPr/>
          <a:lstStyle/>
          <a:p>
            <a:pPr marL="355600" indent="-355600">
              <a:spcAft>
                <a:spcPts val="600"/>
              </a:spcAft>
            </a:pPr>
            <a:r>
              <a:rPr lang="en-US" sz="2000" dirty="0">
                <a:solidFill>
                  <a:srgbClr val="141413"/>
                </a:solidFill>
                <a:ea typeface="MS PGothic" charset="0"/>
                <a:cs typeface="MS PGothic" charset="0"/>
              </a:rPr>
              <a:t>Hair relaxing and perming involve protein denaturation. Both involve denaturing the proteins in hair by disrupting the disulfide bonds found in the keratin, reshaping the keratin, and forcing the disulfide bonds to re-form</a:t>
            </a:r>
            <a:r>
              <a:rPr lang="en-US" sz="2000" dirty="0" smtClean="0">
                <a:solidFill>
                  <a:srgbClr val="141413"/>
                </a:solidFill>
                <a:ea typeface="MS PGothic" charset="0"/>
                <a:cs typeface="MS PGothic" charset="0"/>
              </a:rPr>
              <a:t>.</a:t>
            </a:r>
            <a:endParaRPr lang="en-US" sz="2000" dirty="0">
              <a:solidFill>
                <a:srgbClr val="141413"/>
              </a:solidFill>
              <a:ea typeface="MS PGothic" charset="0"/>
              <a:cs typeface="MS PGothic" charset="0"/>
            </a:endParaRPr>
          </a:p>
        </p:txBody>
      </p:sp>
      <p:pic>
        <p:nvPicPr>
          <p:cNvPr id="3" name="Picture 2" descr="10_Pg405_UnFigure.jpg"/>
          <p:cNvPicPr>
            <a:picLocks noChangeAspect="1"/>
          </p:cNvPicPr>
          <p:nvPr/>
        </p:nvPicPr>
        <p:blipFill rotWithShape="1">
          <a:blip r:embed="rId3">
            <a:extLst>
              <a:ext uri="{28A0092B-C50C-407E-A947-70E740481C1C}">
                <a14:useLocalDpi xmlns:a14="http://schemas.microsoft.com/office/drawing/2010/main" val="0"/>
              </a:ext>
            </a:extLst>
          </a:blip>
          <a:srcRect b="4290"/>
          <a:stretch/>
        </p:blipFill>
        <p:spPr>
          <a:xfrm>
            <a:off x="241590" y="2298478"/>
            <a:ext cx="8660819" cy="3505200"/>
          </a:xfrm>
          <a:prstGeom prst="rect">
            <a:avLst/>
          </a:prstGeom>
        </p:spPr>
      </p:pic>
    </p:spTree>
    <p:extLst>
      <p:ext uri="{BB962C8B-B14F-4D97-AF65-F5344CB8AC3E}">
        <p14:creationId xmlns:p14="http://schemas.microsoft.com/office/powerpoint/2010/main" val="3510586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10.5 Protein Functions</a:t>
            </a:r>
            <a:endParaRPr lang="en-US" dirty="0">
              <a:ea typeface="MS PGothic" charset="0"/>
              <a:cs typeface="Times New Roman" charset="0"/>
            </a:endParaRPr>
          </a:p>
        </p:txBody>
      </p:sp>
      <p:sp>
        <p:nvSpPr>
          <p:cNvPr id="5" name="Content Placeholder 2"/>
          <p:cNvSpPr>
            <a:spLocks noGrp="1"/>
          </p:cNvSpPr>
          <p:nvPr>
            <p:ph idx="4294967295"/>
          </p:nvPr>
        </p:nvSpPr>
        <p:spPr>
          <a:xfrm>
            <a:off x="361950" y="858838"/>
            <a:ext cx="8601075" cy="523220"/>
          </a:xfrm>
        </p:spPr>
        <p:txBody>
          <a:bodyPr/>
          <a:lstStyle/>
          <a:p>
            <a:pPr>
              <a:spcBef>
                <a:spcPts val="600"/>
              </a:spcBef>
            </a:pPr>
            <a:r>
              <a:rPr lang="en-US" sz="2800" dirty="0">
                <a:solidFill>
                  <a:srgbClr val="141413"/>
                </a:solidFill>
                <a:ea typeface="MS PGothic" charset="0"/>
                <a:cs typeface="MS PGothic" charset="0"/>
              </a:rPr>
              <a:t>Proteins have many functions in the body.</a:t>
            </a:r>
          </a:p>
        </p:txBody>
      </p:sp>
      <p:pic>
        <p:nvPicPr>
          <p:cNvPr id="3" name="Picture 2" descr="10_06_Table.jpg"/>
          <p:cNvPicPr>
            <a:picLocks noChangeAspect="1"/>
          </p:cNvPicPr>
          <p:nvPr/>
        </p:nvPicPr>
        <p:blipFill rotWithShape="1">
          <a:blip r:embed="rId3">
            <a:extLst>
              <a:ext uri="{28A0092B-C50C-407E-A947-70E740481C1C}">
                <a14:useLocalDpi xmlns:a14="http://schemas.microsoft.com/office/drawing/2010/main" val="0"/>
              </a:ext>
            </a:extLst>
          </a:blip>
          <a:srcRect r="61409" b="5902"/>
          <a:stretch/>
        </p:blipFill>
        <p:spPr>
          <a:xfrm>
            <a:off x="2057400" y="1506976"/>
            <a:ext cx="5684945" cy="4970519"/>
          </a:xfrm>
          <a:prstGeom prst="rect">
            <a:avLst/>
          </a:prstGeom>
        </p:spPr>
      </p:pic>
      <p:cxnSp>
        <p:nvCxnSpPr>
          <p:cNvPr id="8" name="Straight Arrow Connector 7"/>
          <p:cNvCxnSpPr/>
          <p:nvPr/>
        </p:nvCxnSpPr>
        <p:spPr bwMode="auto">
          <a:xfrm>
            <a:off x="1066800" y="2667000"/>
            <a:ext cx="838200" cy="0"/>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cxnSp>
        <p:nvCxnSpPr>
          <p:cNvPr id="9" name="Straight Arrow Connector 8"/>
          <p:cNvCxnSpPr/>
          <p:nvPr/>
        </p:nvCxnSpPr>
        <p:spPr bwMode="auto">
          <a:xfrm>
            <a:off x="1066800" y="3124200"/>
            <a:ext cx="838200" cy="0"/>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cxnSp>
        <p:nvCxnSpPr>
          <p:cNvPr id="10" name="Straight Arrow Connector 9"/>
          <p:cNvCxnSpPr/>
          <p:nvPr/>
        </p:nvCxnSpPr>
        <p:spPr bwMode="auto">
          <a:xfrm>
            <a:off x="1066800" y="5257800"/>
            <a:ext cx="838200" cy="0"/>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cxnSp>
        <p:nvCxnSpPr>
          <p:cNvPr id="11" name="Straight Arrow Connector 10"/>
          <p:cNvCxnSpPr/>
          <p:nvPr/>
        </p:nvCxnSpPr>
        <p:spPr bwMode="auto">
          <a:xfrm>
            <a:off x="1066800" y="6248400"/>
            <a:ext cx="838200" cy="0"/>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cxnSp>
        <p:nvCxnSpPr>
          <p:cNvPr id="12" name="Straight Arrow Connector 11"/>
          <p:cNvCxnSpPr/>
          <p:nvPr/>
        </p:nvCxnSpPr>
        <p:spPr bwMode="auto">
          <a:xfrm>
            <a:off x="1066800" y="3505200"/>
            <a:ext cx="838200" cy="0"/>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13603964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_08_Figure.jpg"/>
          <p:cNvPicPr>
            <a:picLocks noChangeAspect="1"/>
          </p:cNvPicPr>
          <p:nvPr/>
        </p:nvPicPr>
        <p:blipFill rotWithShape="1">
          <a:blip r:embed="rId3">
            <a:extLst>
              <a:ext uri="{28A0092B-C50C-407E-A947-70E740481C1C}">
                <a14:useLocalDpi xmlns:a14="http://schemas.microsoft.com/office/drawing/2010/main" val="0"/>
              </a:ext>
            </a:extLst>
          </a:blip>
          <a:srcRect b="2890"/>
          <a:stretch/>
        </p:blipFill>
        <p:spPr>
          <a:xfrm>
            <a:off x="3886200" y="3931445"/>
            <a:ext cx="4817446" cy="2850355"/>
          </a:xfrm>
          <a:prstGeom prst="rect">
            <a:avLst/>
          </a:prstGeom>
        </p:spPr>
      </p:pic>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10.5 Protein Functions</a:t>
            </a:r>
            <a:endParaRPr lang="en-US" dirty="0">
              <a:ea typeface="MS PGothic" charset="0"/>
              <a:cs typeface="Times New Roman" charset="0"/>
            </a:endParaRPr>
          </a:p>
        </p:txBody>
      </p:sp>
      <p:sp>
        <p:nvSpPr>
          <p:cNvPr id="7" name="Content Placeholder 2"/>
          <p:cNvSpPr>
            <a:spLocks noGrp="1"/>
          </p:cNvSpPr>
          <p:nvPr>
            <p:ph idx="4294967295"/>
          </p:nvPr>
        </p:nvSpPr>
        <p:spPr>
          <a:xfrm>
            <a:off x="257175" y="762000"/>
            <a:ext cx="8886825" cy="3447098"/>
          </a:xfrm>
        </p:spPr>
        <p:txBody>
          <a:bodyPr/>
          <a:lstStyle/>
          <a:p>
            <a:pPr marL="0" indent="0">
              <a:spcBef>
                <a:spcPts val="600"/>
              </a:spcBef>
              <a:buFontTx/>
              <a:buNone/>
              <a:defRPr/>
            </a:pPr>
            <a:r>
              <a:rPr lang="en-US" altLang="en-US" sz="2800" b="1" dirty="0" smtClean="0">
                <a:solidFill>
                  <a:srgbClr val="141413"/>
                </a:solidFill>
              </a:rPr>
              <a:t>Proteins as Messengers, Receptors, and Transporters</a:t>
            </a:r>
          </a:p>
          <a:p>
            <a:pPr marL="355600" indent="-355600">
              <a:spcBef>
                <a:spcPts val="600"/>
              </a:spcBef>
              <a:defRPr/>
            </a:pPr>
            <a:r>
              <a:rPr lang="en-US" altLang="en-US" sz="2100" dirty="0" smtClean="0">
                <a:solidFill>
                  <a:srgbClr val="141413"/>
                </a:solidFill>
              </a:rPr>
              <a:t>A </a:t>
            </a:r>
            <a:r>
              <a:rPr lang="en-US" altLang="en-US" sz="2100" b="1" dirty="0" smtClean="0">
                <a:solidFill>
                  <a:srgbClr val="141413"/>
                </a:solidFill>
              </a:rPr>
              <a:t>hormone</a:t>
            </a:r>
            <a:r>
              <a:rPr lang="en-US" altLang="en-US" sz="2100" dirty="0" smtClean="0">
                <a:solidFill>
                  <a:srgbClr val="141413"/>
                </a:solidFill>
              </a:rPr>
              <a:t> is a chemical, sometimes a peptide or protein, created in one part of the body that affects another part of the body.(messengers)</a:t>
            </a:r>
          </a:p>
          <a:p>
            <a:pPr marL="355600" indent="-355600">
              <a:spcBef>
                <a:spcPts val="600"/>
              </a:spcBef>
              <a:defRPr/>
            </a:pPr>
            <a:r>
              <a:rPr lang="en-US" altLang="en-US" sz="2100" b="1" dirty="0" smtClean="0">
                <a:solidFill>
                  <a:srgbClr val="141413"/>
                </a:solidFill>
              </a:rPr>
              <a:t>Receptors</a:t>
            </a:r>
            <a:r>
              <a:rPr lang="en-US" altLang="en-US" sz="2100" dirty="0" smtClean="0">
                <a:solidFill>
                  <a:srgbClr val="141413"/>
                </a:solidFill>
              </a:rPr>
              <a:t> are proteins facing the outer surface of a cell that bind</a:t>
            </a:r>
            <a:br>
              <a:rPr lang="en-US" altLang="en-US" sz="2100" dirty="0" smtClean="0">
                <a:solidFill>
                  <a:srgbClr val="141413"/>
                </a:solidFill>
              </a:rPr>
            </a:br>
            <a:r>
              <a:rPr lang="en-US" altLang="en-US" sz="2100" dirty="0" smtClean="0">
                <a:solidFill>
                  <a:srgbClr val="141413"/>
                </a:solidFill>
              </a:rPr>
              <a:t>to a hormone or other messenger, triggering a signal inside the cell.</a:t>
            </a:r>
          </a:p>
          <a:p>
            <a:pPr marL="355600" indent="-355600">
              <a:spcBef>
                <a:spcPts val="600"/>
              </a:spcBef>
              <a:defRPr/>
            </a:pPr>
            <a:r>
              <a:rPr lang="en-US" altLang="en-US" sz="2100" dirty="0" smtClean="0">
                <a:solidFill>
                  <a:srgbClr val="141413"/>
                </a:solidFill>
              </a:rPr>
              <a:t>A transporter is an </a:t>
            </a:r>
            <a:r>
              <a:rPr lang="en-US" altLang="en-US" sz="2100" b="1" dirty="0" smtClean="0">
                <a:solidFill>
                  <a:srgbClr val="141413"/>
                </a:solidFill>
              </a:rPr>
              <a:t>integral membrane protein </a:t>
            </a:r>
            <a:r>
              <a:rPr lang="en-US" altLang="en-US" sz="2100" dirty="0" smtClean="0">
                <a:solidFill>
                  <a:srgbClr val="141413"/>
                </a:solidFill>
              </a:rPr>
              <a:t>spanning a phospholipid bilayer.</a:t>
            </a:r>
          </a:p>
        </p:txBody>
      </p:sp>
    </p:spTree>
    <p:extLst>
      <p:ext uri="{BB962C8B-B14F-4D97-AF65-F5344CB8AC3E}">
        <p14:creationId xmlns:p14="http://schemas.microsoft.com/office/powerpoint/2010/main" val="15976781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_10_Figure.jpg"/>
          <p:cNvPicPr>
            <a:picLocks noChangeAspect="1"/>
          </p:cNvPicPr>
          <p:nvPr/>
        </p:nvPicPr>
        <p:blipFill rotWithShape="1">
          <a:blip r:embed="rId3">
            <a:extLst>
              <a:ext uri="{28A0092B-C50C-407E-A947-70E740481C1C}">
                <a14:useLocalDpi xmlns:a14="http://schemas.microsoft.com/office/drawing/2010/main" val="0"/>
              </a:ext>
            </a:extLst>
          </a:blip>
          <a:srcRect b="3193"/>
          <a:stretch/>
        </p:blipFill>
        <p:spPr>
          <a:xfrm>
            <a:off x="2113010" y="3563922"/>
            <a:ext cx="6724555" cy="3134046"/>
          </a:xfrm>
          <a:prstGeom prst="rect">
            <a:avLst/>
          </a:prstGeom>
        </p:spPr>
      </p:pic>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10.5 Protein Functions</a:t>
            </a:r>
            <a:endParaRPr lang="en-US" dirty="0">
              <a:ea typeface="MS PGothic" charset="0"/>
              <a:cs typeface="Times New Roman" charset="0"/>
            </a:endParaRPr>
          </a:p>
        </p:txBody>
      </p:sp>
      <p:sp>
        <p:nvSpPr>
          <p:cNvPr id="5" name="Content Placeholder 2"/>
          <p:cNvSpPr>
            <a:spLocks noGrp="1"/>
          </p:cNvSpPr>
          <p:nvPr>
            <p:ph idx="4294967295"/>
          </p:nvPr>
        </p:nvSpPr>
        <p:spPr>
          <a:xfrm>
            <a:off x="371475" y="858838"/>
            <a:ext cx="8180388" cy="3206247"/>
          </a:xfrm>
        </p:spPr>
        <p:txBody>
          <a:bodyPr/>
          <a:lstStyle/>
          <a:p>
            <a:pPr marL="355600" indent="-355600">
              <a:buFontTx/>
              <a:buNone/>
            </a:pPr>
            <a:r>
              <a:rPr lang="en-US" sz="2800" b="1" dirty="0">
                <a:solidFill>
                  <a:srgbClr val="141413"/>
                </a:solidFill>
                <a:ea typeface="MS PGothic" charset="0"/>
                <a:cs typeface="Arial" charset="0"/>
              </a:rPr>
              <a:t>Antibodies—Your Body’s Defense Protein</a:t>
            </a:r>
            <a:endParaRPr lang="en-US" sz="2800" dirty="0">
              <a:solidFill>
                <a:srgbClr val="141413"/>
              </a:solidFill>
              <a:ea typeface="MS PGothic" charset="0"/>
              <a:cs typeface="Arial" charset="0"/>
            </a:endParaRPr>
          </a:p>
          <a:p>
            <a:pPr marL="355600" indent="-355600"/>
            <a:r>
              <a:rPr lang="en-US" sz="1800" dirty="0">
                <a:solidFill>
                  <a:srgbClr val="141413"/>
                </a:solidFill>
                <a:ea typeface="MS PGothic" charset="0"/>
                <a:cs typeface="MS PGothic" charset="0"/>
              </a:rPr>
              <a:t>The substance recognized by an antibody is called an </a:t>
            </a:r>
            <a:r>
              <a:rPr lang="en-US" sz="1800" b="1" dirty="0">
                <a:solidFill>
                  <a:srgbClr val="141413"/>
                </a:solidFill>
                <a:ea typeface="MS PGothic" charset="0"/>
                <a:cs typeface="MS PGothic" charset="0"/>
              </a:rPr>
              <a:t>antigen</a:t>
            </a:r>
            <a:r>
              <a:rPr lang="en-US" sz="1800" dirty="0">
                <a:solidFill>
                  <a:srgbClr val="141413"/>
                </a:solidFill>
                <a:ea typeface="MS PGothic" charset="0"/>
                <a:cs typeface="MS PGothic" charset="0"/>
              </a:rPr>
              <a:t>.</a:t>
            </a:r>
            <a:endParaRPr lang="en-US" sz="1800" dirty="0">
              <a:solidFill>
                <a:srgbClr val="96291C"/>
              </a:solidFill>
              <a:ea typeface="MS PGothic" charset="0"/>
              <a:cs typeface="MS PGothic" charset="0"/>
            </a:endParaRPr>
          </a:p>
          <a:p>
            <a:pPr marL="355600" indent="-355600"/>
            <a:r>
              <a:rPr lang="en-US" sz="1800" dirty="0" smtClean="0">
                <a:solidFill>
                  <a:srgbClr val="141413"/>
                </a:solidFill>
                <a:ea typeface="MS PGothic" charset="0"/>
                <a:cs typeface="MS PGothic" charset="0"/>
              </a:rPr>
              <a:t>The secondary structure contains </a:t>
            </a:r>
            <a:r>
              <a:rPr lang="en-US" sz="1800" i="1" dirty="0" smtClean="0">
                <a:solidFill>
                  <a:srgbClr val="141413"/>
                </a:solidFill>
                <a:latin typeface="Symbol" pitchFamily="18" charset="2"/>
                <a:ea typeface="MS PGothic" charset="0"/>
                <a:cs typeface="MS PGothic" charset="0"/>
                <a:sym typeface="Symbol"/>
              </a:rPr>
              <a:t></a:t>
            </a:r>
            <a:r>
              <a:rPr lang="en-US" sz="1800" dirty="0" smtClean="0">
                <a:solidFill>
                  <a:srgbClr val="141413"/>
                </a:solidFill>
                <a:ea typeface="MS PGothic" charset="0"/>
                <a:cs typeface="MS PGothic" charset="0"/>
              </a:rPr>
              <a:t>-pleated sheets (represented by the flat ribbons) that are stacked tightly together</a:t>
            </a:r>
            <a:r>
              <a:rPr lang="en-US" sz="1800" dirty="0">
                <a:solidFill>
                  <a:srgbClr val="141413"/>
                </a:solidFill>
                <a:ea typeface="MS PGothic" charset="0"/>
                <a:cs typeface="MS PGothic" charset="0"/>
              </a:rPr>
              <a:t>.</a:t>
            </a:r>
          </a:p>
          <a:p>
            <a:pPr marL="355600" indent="-355600"/>
            <a:r>
              <a:rPr lang="en-US" sz="1800" dirty="0">
                <a:solidFill>
                  <a:srgbClr val="141413"/>
                </a:solidFill>
                <a:ea typeface="MS PGothic" charset="0"/>
                <a:cs typeface="MS PGothic" charset="0"/>
              </a:rPr>
              <a:t>The quaternary structure is </a:t>
            </a:r>
            <a:r>
              <a:rPr lang="en-US" sz="1800" dirty="0" smtClean="0">
                <a:solidFill>
                  <a:srgbClr val="141413"/>
                </a:solidFill>
                <a:ea typeface="MS PGothic" charset="0"/>
                <a:cs typeface="MS PGothic" charset="0"/>
              </a:rPr>
              <a:t>held </a:t>
            </a:r>
            <a:r>
              <a:rPr lang="en-US" sz="1800" dirty="0">
                <a:solidFill>
                  <a:srgbClr val="141413"/>
                </a:solidFill>
                <a:ea typeface="MS PGothic" charset="0"/>
                <a:cs typeface="MS PGothic" charset="0"/>
              </a:rPr>
              <a:t>together through disulfide bridges between the polypeptide chains.</a:t>
            </a:r>
          </a:p>
          <a:p>
            <a:pPr marL="355600" indent="-355600"/>
            <a:r>
              <a:rPr lang="en-US" sz="1800" dirty="0">
                <a:solidFill>
                  <a:srgbClr val="141413"/>
                </a:solidFill>
                <a:ea typeface="MS PGothic" charset="0"/>
                <a:cs typeface="MS PGothic" charset="0"/>
              </a:rPr>
              <a:t>The stem of the Y is similar in all antibodies and can bind to receptors on a variety of cells in the body. Antibodies bind antigens at the top of each arm</a:t>
            </a:r>
            <a:br>
              <a:rPr lang="en-US" sz="1800" dirty="0">
                <a:solidFill>
                  <a:srgbClr val="141413"/>
                </a:solidFill>
                <a:ea typeface="MS PGothic" charset="0"/>
                <a:cs typeface="MS PGothic" charset="0"/>
              </a:rPr>
            </a:br>
            <a:r>
              <a:rPr lang="en-US" sz="1800" dirty="0">
                <a:solidFill>
                  <a:srgbClr val="141413"/>
                </a:solidFill>
                <a:ea typeface="MS PGothic" charset="0"/>
                <a:cs typeface="MS PGothic" charset="0"/>
              </a:rPr>
              <a:t>of the Y.</a:t>
            </a:r>
          </a:p>
        </p:txBody>
      </p:sp>
    </p:spTree>
    <p:extLst>
      <p:ext uri="{BB962C8B-B14F-4D97-AF65-F5344CB8AC3E}">
        <p14:creationId xmlns:p14="http://schemas.microsoft.com/office/powerpoint/2010/main" val="1139412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10.6 Enzymes—Life</a:t>
            </a:r>
            <a:r>
              <a:rPr lang="en-US" altLang="ja-JP" dirty="0" smtClean="0">
                <a:ea typeface="MS PGothic" charset="0"/>
                <a:cs typeface="Times New Roman" charset="0"/>
              </a:rPr>
              <a:t>’s Catalysts</a:t>
            </a:r>
            <a:endParaRPr lang="en-US" dirty="0">
              <a:ea typeface="MS PGothic" charset="0"/>
              <a:cs typeface="Times New Roman" charset="0"/>
            </a:endParaRPr>
          </a:p>
        </p:txBody>
      </p:sp>
      <p:sp>
        <p:nvSpPr>
          <p:cNvPr id="5" name="Content Placeholder 2"/>
          <p:cNvSpPr>
            <a:spLocks noGrp="1"/>
          </p:cNvSpPr>
          <p:nvPr>
            <p:ph idx="4294967295"/>
          </p:nvPr>
        </p:nvSpPr>
        <p:spPr>
          <a:xfrm>
            <a:off x="361950" y="857250"/>
            <a:ext cx="8477250" cy="5152180"/>
          </a:xfrm>
        </p:spPr>
        <p:txBody>
          <a:bodyPr/>
          <a:lstStyle/>
          <a:p>
            <a:pPr marL="355600" indent="-355600">
              <a:spcAft>
                <a:spcPts val="600"/>
              </a:spcAft>
            </a:pPr>
            <a:r>
              <a:rPr lang="en-US" sz="2800" dirty="0">
                <a:solidFill>
                  <a:srgbClr val="141413"/>
                </a:solidFill>
                <a:ea typeface="MS PGothic" charset="0"/>
                <a:cs typeface="MS PGothic" charset="0"/>
              </a:rPr>
              <a:t>Enzymes are typically large globular proteins and are present in every cell of the body</a:t>
            </a:r>
            <a:r>
              <a:rPr lang="en-US" sz="2800" dirty="0" smtClean="0">
                <a:solidFill>
                  <a:srgbClr val="141413"/>
                </a:solidFill>
                <a:ea typeface="MS PGothic" charset="0"/>
                <a:cs typeface="MS PGothic" charset="0"/>
              </a:rPr>
              <a:t>.</a:t>
            </a:r>
          </a:p>
          <a:p>
            <a:pPr marL="0" indent="0">
              <a:spcAft>
                <a:spcPts val="600"/>
              </a:spcAft>
              <a:buNone/>
            </a:pPr>
            <a:endParaRPr lang="en-US" sz="2800" dirty="0">
              <a:solidFill>
                <a:srgbClr val="141413"/>
              </a:solidFill>
              <a:ea typeface="MS PGothic" charset="0"/>
              <a:cs typeface="MS PGothic" charset="0"/>
            </a:endParaRPr>
          </a:p>
          <a:p>
            <a:pPr marL="355600" indent="-355600">
              <a:spcAft>
                <a:spcPts val="600"/>
              </a:spcAft>
            </a:pPr>
            <a:r>
              <a:rPr lang="en-US" sz="2800" dirty="0">
                <a:solidFill>
                  <a:srgbClr val="141413"/>
                </a:solidFill>
                <a:ea typeface="MS PGothic" charset="0"/>
                <a:cs typeface="MS PGothic" charset="0"/>
              </a:rPr>
              <a:t>Enzymes act as </a:t>
            </a:r>
            <a:r>
              <a:rPr lang="en-US" sz="2800" i="1" dirty="0">
                <a:solidFill>
                  <a:srgbClr val="141413"/>
                </a:solidFill>
                <a:ea typeface="MS PGothic" charset="0"/>
                <a:cs typeface="MS PGothic" charset="0"/>
              </a:rPr>
              <a:t>catalysts</a:t>
            </a:r>
            <a:r>
              <a:rPr lang="en-US" sz="2800" dirty="0">
                <a:solidFill>
                  <a:srgbClr val="141413"/>
                </a:solidFill>
                <a:ea typeface="MS PGothic" charset="0"/>
                <a:cs typeface="MS PGothic" charset="0"/>
              </a:rPr>
              <a:t>, compounds that accelerate the reactions of </a:t>
            </a:r>
            <a:r>
              <a:rPr lang="en-US" sz="2800" i="1" dirty="0">
                <a:solidFill>
                  <a:srgbClr val="141413"/>
                </a:solidFill>
                <a:ea typeface="MS PGothic" charset="0"/>
                <a:cs typeface="MS PGothic" charset="0"/>
              </a:rPr>
              <a:t>metabolism</a:t>
            </a:r>
            <a:r>
              <a:rPr lang="en-US" sz="2800" dirty="0">
                <a:solidFill>
                  <a:srgbClr val="141413"/>
                </a:solidFill>
                <a:ea typeface="MS PGothic" charset="0"/>
                <a:cs typeface="MS PGothic" charset="0"/>
              </a:rPr>
              <a:t> but are not consumed or changed by those reactions.</a:t>
            </a:r>
          </a:p>
          <a:p>
            <a:pPr marL="755650" lvl="1" indent="-355600">
              <a:spcAft>
                <a:spcPts val="600"/>
              </a:spcAft>
            </a:pPr>
            <a:r>
              <a:rPr lang="en-US" sz="2400" dirty="0">
                <a:solidFill>
                  <a:srgbClr val="141413"/>
                </a:solidFill>
                <a:ea typeface="MS PGothic" charset="0"/>
                <a:cs typeface="MS PGothic" charset="0"/>
              </a:rPr>
              <a:t>An enzyme cannot force a reaction to occur that would not normally occur. An enzyme simply makes a reaction occur faster.</a:t>
            </a:r>
          </a:p>
          <a:p>
            <a:pPr marL="755650" lvl="1" indent="-355600">
              <a:spcAft>
                <a:spcPts val="600"/>
              </a:spcAft>
            </a:pPr>
            <a:r>
              <a:rPr lang="en-US" sz="2400" dirty="0">
                <a:ea typeface="MS PGothic" charset="0"/>
                <a:cs typeface="MS PGothic" charset="0"/>
              </a:rPr>
              <a:t>The tertiary structure of an enzyme plays an important role in its function.</a:t>
            </a:r>
          </a:p>
        </p:txBody>
      </p:sp>
    </p:spTree>
    <p:extLst>
      <p:ext uri="{BB962C8B-B14F-4D97-AF65-F5344CB8AC3E}">
        <p14:creationId xmlns:p14="http://schemas.microsoft.com/office/powerpoint/2010/main" val="1180021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_11_Figure.jpg"/>
          <p:cNvPicPr>
            <a:picLocks noChangeAspect="1"/>
          </p:cNvPicPr>
          <p:nvPr/>
        </p:nvPicPr>
        <p:blipFill rotWithShape="1">
          <a:blip r:embed="rId3">
            <a:extLst>
              <a:ext uri="{28A0092B-C50C-407E-A947-70E740481C1C}">
                <a14:useLocalDpi xmlns:a14="http://schemas.microsoft.com/office/drawing/2010/main" val="0"/>
              </a:ext>
            </a:extLst>
          </a:blip>
          <a:srcRect b="2922"/>
          <a:stretch/>
        </p:blipFill>
        <p:spPr>
          <a:xfrm>
            <a:off x="4769914" y="2521716"/>
            <a:ext cx="4374086" cy="4221984"/>
          </a:xfrm>
          <a:prstGeom prst="rect">
            <a:avLst/>
          </a:prstGeom>
        </p:spPr>
      </p:pic>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10.6 Enzymes—Life</a:t>
            </a:r>
            <a:r>
              <a:rPr lang="en-US" altLang="ja-JP" dirty="0" smtClean="0">
                <a:ea typeface="MS PGothic" charset="0"/>
                <a:cs typeface="Times New Roman" charset="0"/>
              </a:rPr>
              <a:t>’s Catalysts</a:t>
            </a:r>
            <a:endParaRPr lang="en-US" dirty="0">
              <a:ea typeface="MS PGothic" charset="0"/>
              <a:cs typeface="Times New Roman" charset="0"/>
            </a:endParaRPr>
          </a:p>
        </p:txBody>
      </p:sp>
      <p:sp>
        <p:nvSpPr>
          <p:cNvPr id="5" name="Content Placeholder 2"/>
          <p:cNvSpPr>
            <a:spLocks noGrp="1"/>
          </p:cNvSpPr>
          <p:nvPr>
            <p:ph idx="4294967295"/>
          </p:nvPr>
        </p:nvSpPr>
        <p:spPr>
          <a:xfrm>
            <a:off x="152400" y="2643720"/>
            <a:ext cx="5181600" cy="3847207"/>
          </a:xfrm>
        </p:spPr>
        <p:txBody>
          <a:bodyPr/>
          <a:lstStyle/>
          <a:p>
            <a:pPr marL="355600" indent="-355600"/>
            <a:r>
              <a:rPr lang="en-US" sz="2000" dirty="0">
                <a:ea typeface="MS PGothic" charset="0"/>
                <a:cs typeface="MS PGothic" charset="0"/>
              </a:rPr>
              <a:t>The enzyme name usually appears above or below the reaction arrow</a:t>
            </a:r>
            <a:r>
              <a:rPr lang="en-US" sz="2000" dirty="0" smtClean="0">
                <a:ea typeface="MS PGothic" charset="0"/>
                <a:cs typeface="MS PGothic" charset="0"/>
              </a:rPr>
              <a:t>.</a:t>
            </a:r>
          </a:p>
          <a:p>
            <a:pPr marL="0" indent="0">
              <a:buNone/>
            </a:pPr>
            <a:endParaRPr lang="en-US" sz="2000" dirty="0">
              <a:solidFill>
                <a:srgbClr val="141413"/>
              </a:solidFill>
              <a:ea typeface="MS PGothic" charset="0"/>
              <a:cs typeface="MS PGothic" charset="0"/>
            </a:endParaRPr>
          </a:p>
          <a:p>
            <a:pPr marL="355600" indent="-355600"/>
            <a:r>
              <a:rPr lang="en-US" sz="2000" dirty="0">
                <a:ea typeface="MS PGothic" charset="0"/>
                <a:cs typeface="MS PGothic" charset="0"/>
              </a:rPr>
              <a:t>The </a:t>
            </a:r>
            <a:r>
              <a:rPr lang="en-US" sz="2000" b="1" dirty="0">
                <a:ea typeface="MS PGothic" charset="0"/>
                <a:cs typeface="MS PGothic" charset="0"/>
              </a:rPr>
              <a:t>active site </a:t>
            </a:r>
            <a:r>
              <a:rPr lang="en-US" sz="2000" dirty="0">
                <a:ea typeface="MS PGothic" charset="0"/>
                <a:cs typeface="MS PGothic" charset="0"/>
              </a:rPr>
              <a:t>is the part of the enzyme where catalysis occurs</a:t>
            </a:r>
            <a:r>
              <a:rPr lang="en-US" sz="2000" dirty="0" smtClean="0">
                <a:ea typeface="MS PGothic" charset="0"/>
                <a:cs typeface="MS PGothic" charset="0"/>
              </a:rPr>
              <a:t>.</a:t>
            </a:r>
          </a:p>
          <a:p>
            <a:pPr marL="0" indent="0">
              <a:buNone/>
            </a:pPr>
            <a:endParaRPr lang="en-US" sz="2000" dirty="0">
              <a:ea typeface="MS PGothic" charset="0"/>
              <a:cs typeface="MS PGothic" charset="0"/>
            </a:endParaRPr>
          </a:p>
          <a:p>
            <a:pPr marL="355600" indent="-355600"/>
            <a:r>
              <a:rPr lang="en-US" sz="2000" dirty="0">
                <a:solidFill>
                  <a:srgbClr val="141413"/>
                </a:solidFill>
                <a:ea typeface="MS PGothic" charset="0"/>
                <a:cs typeface="MS PGothic" charset="0"/>
              </a:rPr>
              <a:t>The reactant is the </a:t>
            </a:r>
            <a:r>
              <a:rPr lang="en-US" sz="2000" b="1" dirty="0">
                <a:solidFill>
                  <a:srgbClr val="141413"/>
                </a:solidFill>
                <a:ea typeface="MS PGothic" charset="0"/>
                <a:cs typeface="MS PGothic" charset="0"/>
              </a:rPr>
              <a:t>substrate</a:t>
            </a:r>
            <a:r>
              <a:rPr lang="en-US" sz="2000" dirty="0" smtClean="0">
                <a:solidFill>
                  <a:srgbClr val="141413"/>
                </a:solidFill>
                <a:ea typeface="MS PGothic" charset="0"/>
                <a:cs typeface="MS PGothic" charset="0"/>
              </a:rPr>
              <a:t>.</a:t>
            </a:r>
          </a:p>
          <a:p>
            <a:pPr marL="0" indent="0">
              <a:buNone/>
            </a:pPr>
            <a:endParaRPr lang="en-US" sz="2000" dirty="0">
              <a:solidFill>
                <a:srgbClr val="141413"/>
              </a:solidFill>
              <a:ea typeface="MS PGothic" charset="0"/>
              <a:cs typeface="MS PGothic" charset="0"/>
            </a:endParaRPr>
          </a:p>
          <a:p>
            <a:pPr marL="355600" indent="-355600"/>
            <a:r>
              <a:rPr lang="en-US" sz="2000" dirty="0" smtClean="0">
                <a:solidFill>
                  <a:srgbClr val="141413"/>
                </a:solidFill>
                <a:ea typeface="MS PGothic" charset="0"/>
                <a:cs typeface="MS PGothic" charset="0"/>
              </a:rPr>
              <a:t>The </a:t>
            </a:r>
            <a:r>
              <a:rPr lang="en-US" sz="2000" dirty="0">
                <a:solidFill>
                  <a:srgbClr val="141413"/>
                </a:solidFill>
                <a:ea typeface="MS PGothic" charset="0"/>
                <a:cs typeface="MS PGothic" charset="0"/>
              </a:rPr>
              <a:t>active site of hexokinase fits</a:t>
            </a:r>
            <a:br>
              <a:rPr lang="en-US" sz="2000" dirty="0">
                <a:solidFill>
                  <a:srgbClr val="141413"/>
                </a:solidFill>
                <a:ea typeface="MS PGothic" charset="0"/>
                <a:cs typeface="MS PGothic" charset="0"/>
              </a:rPr>
            </a:br>
            <a:r>
              <a:rPr lang="en-US" sz="1600" dirty="0">
                <a:solidFill>
                  <a:srgbClr val="141413"/>
                </a:solidFill>
                <a:ea typeface="MS PGothic" charset="0"/>
                <a:cs typeface="MS PGothic" charset="0"/>
              </a:rPr>
              <a:t>D</a:t>
            </a:r>
            <a:r>
              <a:rPr lang="en-US" sz="2000" dirty="0">
                <a:solidFill>
                  <a:srgbClr val="141413"/>
                </a:solidFill>
                <a:ea typeface="MS PGothic" charset="0"/>
                <a:cs typeface="MS PGothic" charset="0"/>
              </a:rPr>
              <a:t>-glucose only due to </a:t>
            </a:r>
            <a:r>
              <a:rPr lang="en-US" sz="2000" b="1" dirty="0">
                <a:solidFill>
                  <a:srgbClr val="141413"/>
                </a:solidFill>
                <a:ea typeface="MS PGothic" charset="0"/>
                <a:cs typeface="MS PGothic" charset="0"/>
              </a:rPr>
              <a:t>substrate specificity</a:t>
            </a:r>
            <a:r>
              <a:rPr lang="en-US" sz="2000" dirty="0">
                <a:solidFill>
                  <a:srgbClr val="141413"/>
                </a:solidFill>
                <a:ea typeface="MS PGothic" charset="0"/>
                <a:cs typeface="MS PGothic" charset="0"/>
              </a:rPr>
              <a:t>.</a:t>
            </a:r>
          </a:p>
        </p:txBody>
      </p:sp>
      <p:pic>
        <p:nvPicPr>
          <p:cNvPr id="7" name="Picture 6" descr="10_Pg409_UnFigure.jpg"/>
          <p:cNvPicPr>
            <a:picLocks noChangeAspect="1"/>
          </p:cNvPicPr>
          <p:nvPr/>
        </p:nvPicPr>
        <p:blipFill rotWithShape="1">
          <a:blip r:embed="rId4">
            <a:extLst>
              <a:ext uri="{28A0092B-C50C-407E-A947-70E740481C1C}">
                <a14:useLocalDpi xmlns:a14="http://schemas.microsoft.com/office/drawing/2010/main" val="0"/>
              </a:ext>
            </a:extLst>
          </a:blip>
          <a:srcRect b="10346"/>
          <a:stretch/>
        </p:blipFill>
        <p:spPr>
          <a:xfrm>
            <a:off x="304800" y="914400"/>
            <a:ext cx="8534400" cy="1399120"/>
          </a:xfrm>
          <a:prstGeom prst="rect">
            <a:avLst/>
          </a:prstGeom>
        </p:spPr>
      </p:pic>
    </p:spTree>
    <p:extLst>
      <p:ext uri="{BB962C8B-B14F-4D97-AF65-F5344CB8AC3E}">
        <p14:creationId xmlns:p14="http://schemas.microsoft.com/office/powerpoint/2010/main" val="23839756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10.6 Enzymes—Life</a:t>
            </a:r>
            <a:r>
              <a:rPr lang="en-US" altLang="ja-JP" dirty="0" smtClean="0">
                <a:ea typeface="MS PGothic" charset="0"/>
                <a:cs typeface="Times New Roman" charset="0"/>
              </a:rPr>
              <a:t>’s Catalysts</a:t>
            </a:r>
            <a:endParaRPr lang="en-US" dirty="0">
              <a:ea typeface="MS PGothic" charset="0"/>
              <a:cs typeface="Times New Roman" charset="0"/>
            </a:endParaRPr>
          </a:p>
        </p:txBody>
      </p:sp>
      <p:sp>
        <p:nvSpPr>
          <p:cNvPr id="5" name="Content Placeholder 2"/>
          <p:cNvSpPr>
            <a:spLocks noGrp="1"/>
          </p:cNvSpPr>
          <p:nvPr>
            <p:ph idx="4294967295"/>
          </p:nvPr>
        </p:nvSpPr>
        <p:spPr>
          <a:xfrm>
            <a:off x="361950" y="855663"/>
            <a:ext cx="5113338" cy="5478423"/>
          </a:xfrm>
        </p:spPr>
        <p:txBody>
          <a:bodyPr/>
          <a:lstStyle/>
          <a:p>
            <a:pPr marL="355600" indent="-355600">
              <a:buFontTx/>
              <a:buNone/>
            </a:pPr>
            <a:r>
              <a:rPr lang="en-US" sz="2800" b="1" dirty="0">
                <a:ea typeface="MS PGothic" charset="0"/>
                <a:cs typeface="MS PGothic" charset="0"/>
              </a:rPr>
              <a:t>Enzyme–Substrate Models</a:t>
            </a:r>
            <a:endParaRPr lang="en-US" sz="2800" dirty="0">
              <a:ea typeface="MS PGothic" charset="0"/>
              <a:cs typeface="MS PGothic" charset="0"/>
            </a:endParaRPr>
          </a:p>
          <a:p>
            <a:pPr marL="355600" indent="-355600"/>
            <a:r>
              <a:rPr lang="en-US" sz="2300" dirty="0">
                <a:ea typeface="MS PGothic" charset="0"/>
                <a:cs typeface="MS PGothic" charset="0"/>
              </a:rPr>
              <a:t>The initial interaction is the </a:t>
            </a:r>
            <a:r>
              <a:rPr lang="en-US" sz="2300" b="1" dirty="0">
                <a:ea typeface="MS PGothic" charset="0"/>
                <a:cs typeface="MS PGothic" charset="0"/>
              </a:rPr>
              <a:t>enzyme–substrate complex </a:t>
            </a:r>
            <a:r>
              <a:rPr lang="en-US" sz="2300" dirty="0">
                <a:ea typeface="MS PGothic" charset="0"/>
                <a:cs typeface="MS PGothic" charset="0"/>
              </a:rPr>
              <a:t>(</a:t>
            </a:r>
            <a:r>
              <a:rPr lang="en-US" sz="2300" b="1" dirty="0">
                <a:ea typeface="MS PGothic" charset="0"/>
                <a:cs typeface="MS PGothic" charset="0"/>
              </a:rPr>
              <a:t>ES</a:t>
            </a:r>
            <a:r>
              <a:rPr lang="en-US" sz="2300" dirty="0" smtClean="0">
                <a:ea typeface="MS PGothic" charset="0"/>
                <a:cs typeface="MS PGothic" charset="0"/>
              </a:rPr>
              <a:t>).</a:t>
            </a:r>
          </a:p>
          <a:p>
            <a:pPr marL="0" indent="0">
              <a:buNone/>
            </a:pPr>
            <a:endParaRPr lang="en-US" sz="2300" dirty="0">
              <a:ea typeface="MS PGothic" charset="0"/>
              <a:cs typeface="MS PGothic" charset="0"/>
            </a:endParaRPr>
          </a:p>
          <a:p>
            <a:pPr marL="355600" indent="-355600"/>
            <a:r>
              <a:rPr lang="en-US" sz="2300" dirty="0">
                <a:ea typeface="MS PGothic" charset="0"/>
                <a:cs typeface="MS PGothic" charset="0"/>
              </a:rPr>
              <a:t>Several models describe how the ES is formed.</a:t>
            </a:r>
          </a:p>
          <a:p>
            <a:pPr marL="755650" lvl="1" indent="-355600"/>
            <a:r>
              <a:rPr lang="en-US" sz="2300" b="1" dirty="0">
                <a:ea typeface="MS PGothic" charset="0"/>
              </a:rPr>
              <a:t>Lock-and-key model</a:t>
            </a:r>
            <a:r>
              <a:rPr lang="en-US" sz="2300" dirty="0">
                <a:ea typeface="MS PGothic" charset="0"/>
              </a:rPr>
              <a:t>. The active site is a rigid, inflexible shape that is an exact complement to the substrate.</a:t>
            </a:r>
          </a:p>
          <a:p>
            <a:pPr marL="755650" lvl="1" indent="-355600"/>
            <a:r>
              <a:rPr lang="en-US" sz="2300" b="1" dirty="0">
                <a:ea typeface="MS PGothic" charset="0"/>
              </a:rPr>
              <a:t>Induced-fit model</a:t>
            </a:r>
            <a:r>
              <a:rPr lang="en-US" sz="2300" dirty="0">
                <a:ea typeface="MS PGothic" charset="0"/>
              </a:rPr>
              <a:t>. The enzyme’s active site is flexible and roughly complementary to the substrate.</a:t>
            </a:r>
          </a:p>
        </p:txBody>
      </p:sp>
      <p:pic>
        <p:nvPicPr>
          <p:cNvPr id="3" name="Picture 2" descr="10_12_Figure.jpg"/>
          <p:cNvPicPr>
            <a:picLocks noChangeAspect="1"/>
          </p:cNvPicPr>
          <p:nvPr/>
        </p:nvPicPr>
        <p:blipFill rotWithShape="1">
          <a:blip r:embed="rId3">
            <a:extLst>
              <a:ext uri="{28A0092B-C50C-407E-A947-70E740481C1C}">
                <a14:useLocalDpi xmlns:a14="http://schemas.microsoft.com/office/drawing/2010/main" val="0"/>
              </a:ext>
            </a:extLst>
          </a:blip>
          <a:srcRect b="2561"/>
          <a:stretch/>
        </p:blipFill>
        <p:spPr>
          <a:xfrm>
            <a:off x="5402095" y="1001486"/>
            <a:ext cx="3589505" cy="5596165"/>
          </a:xfrm>
          <a:prstGeom prst="rect">
            <a:avLst/>
          </a:prstGeom>
        </p:spPr>
      </p:pic>
    </p:spTree>
    <p:extLst>
      <p:ext uri="{BB962C8B-B14F-4D97-AF65-F5344CB8AC3E}">
        <p14:creationId xmlns:p14="http://schemas.microsoft.com/office/powerpoint/2010/main" val="37061194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10.6 Enzymes—Life</a:t>
            </a:r>
            <a:r>
              <a:rPr lang="en-US" altLang="ja-JP" dirty="0" smtClean="0">
                <a:ea typeface="MS PGothic" charset="0"/>
                <a:cs typeface="Times New Roman" charset="0"/>
              </a:rPr>
              <a:t>’s Catalysts</a:t>
            </a:r>
            <a:endParaRPr lang="en-US" dirty="0">
              <a:ea typeface="MS PGothic" charset="0"/>
              <a:cs typeface="Times New Roman" charset="0"/>
            </a:endParaRPr>
          </a:p>
        </p:txBody>
      </p:sp>
      <p:pic>
        <p:nvPicPr>
          <p:cNvPr id="3" name="Picture 2" descr="10_13_Figure.jpg"/>
          <p:cNvPicPr>
            <a:picLocks noChangeAspect="1"/>
          </p:cNvPicPr>
          <p:nvPr/>
        </p:nvPicPr>
        <p:blipFill rotWithShape="1">
          <a:blip r:embed="rId3">
            <a:extLst>
              <a:ext uri="{28A0092B-C50C-407E-A947-70E740481C1C}">
                <a14:useLocalDpi xmlns:a14="http://schemas.microsoft.com/office/drawing/2010/main" val="0"/>
              </a:ext>
            </a:extLst>
          </a:blip>
          <a:srcRect b="3266"/>
          <a:stretch/>
        </p:blipFill>
        <p:spPr>
          <a:xfrm>
            <a:off x="228600" y="1066800"/>
            <a:ext cx="8681488" cy="4876800"/>
          </a:xfrm>
          <a:prstGeom prst="rect">
            <a:avLst/>
          </a:prstGeom>
        </p:spPr>
      </p:pic>
    </p:spTree>
    <p:extLst>
      <p:ext uri="{BB962C8B-B14F-4D97-AF65-F5344CB8AC3E}">
        <p14:creationId xmlns:p14="http://schemas.microsoft.com/office/powerpoint/2010/main" val="20219593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Content Placeholder 2"/>
          <p:cNvSpPr>
            <a:spLocks noGrp="1"/>
          </p:cNvSpPr>
          <p:nvPr>
            <p:ph idx="1"/>
          </p:nvPr>
        </p:nvSpPr>
        <p:spPr>
          <a:xfrm>
            <a:off x="114300" y="851546"/>
            <a:ext cx="8780462" cy="3014662"/>
          </a:xfrm>
        </p:spPr>
        <p:txBody>
          <a:bodyPr/>
          <a:lstStyle/>
          <a:p>
            <a:pPr>
              <a:spcAft>
                <a:spcPts val="300"/>
              </a:spcAft>
            </a:pPr>
            <a:r>
              <a:rPr lang="en-US" altLang="ja-JP" sz="2400" dirty="0">
                <a:ea typeface="MS PGothic" charset="0"/>
                <a:cs typeface="MS PGothic" charset="0"/>
              </a:rPr>
              <a:t>“Amino” indicates a protonated amine (—NH</a:t>
            </a:r>
            <a:r>
              <a:rPr lang="en-US" altLang="ja-JP" sz="2400" baseline="-25000" dirty="0">
                <a:ea typeface="MS PGothic" charset="0"/>
                <a:cs typeface="MS PGothic" charset="0"/>
              </a:rPr>
              <a:t>3</a:t>
            </a:r>
            <a:r>
              <a:rPr lang="en-US" altLang="ja-JP" sz="2400" baseline="30000" dirty="0">
                <a:ea typeface="MS PGothic" charset="0"/>
                <a:cs typeface="MS PGothic" charset="0"/>
              </a:rPr>
              <a:t>+</a:t>
            </a:r>
            <a:r>
              <a:rPr lang="en-US" altLang="ja-JP" sz="2400" dirty="0">
                <a:ea typeface="MS PGothic" charset="0"/>
                <a:cs typeface="MS PGothic" charset="0"/>
              </a:rPr>
              <a:t>).</a:t>
            </a:r>
          </a:p>
          <a:p>
            <a:pPr>
              <a:spcAft>
                <a:spcPts val="300"/>
              </a:spcAft>
            </a:pPr>
            <a:r>
              <a:rPr lang="en-US" altLang="ja-JP" sz="2400" dirty="0">
                <a:ea typeface="MS PGothic" charset="0"/>
                <a:cs typeface="MS PGothic" charset="0"/>
              </a:rPr>
              <a:t>“Acid” indicates a carboxylic acid (—COO</a:t>
            </a:r>
            <a:r>
              <a:rPr lang="en-US" altLang="ja-JP" sz="2400" baseline="30000" dirty="0">
                <a:ea typeface="MS PGothic" charset="0"/>
                <a:cs typeface="MS PGothic" charset="0"/>
              </a:rPr>
              <a:t>–</a:t>
            </a:r>
            <a:r>
              <a:rPr lang="en-US" altLang="ja-JP" sz="2400" dirty="0">
                <a:ea typeface="MS PGothic" charset="0"/>
                <a:cs typeface="MS PGothic" charset="0"/>
              </a:rPr>
              <a:t>).</a:t>
            </a:r>
          </a:p>
          <a:p>
            <a:pPr>
              <a:spcAft>
                <a:spcPts val="300"/>
              </a:spcAft>
            </a:pPr>
            <a:r>
              <a:rPr lang="en-US" sz="2400" dirty="0">
                <a:ea typeface="MS PGothic" charset="0"/>
                <a:cs typeface="MS PGothic" charset="0"/>
              </a:rPr>
              <a:t>These groups are bonded to a central alpha </a:t>
            </a:r>
            <a:r>
              <a:rPr lang="en-US" sz="2400" dirty="0" smtClean="0">
                <a:ea typeface="MS PGothic" charset="0"/>
                <a:cs typeface="MS PGothic" charset="0"/>
              </a:rPr>
              <a:t>(</a:t>
            </a:r>
            <a:r>
              <a:rPr lang="en-US" sz="2400" i="1" dirty="0" smtClean="0">
                <a:latin typeface="Symbol" pitchFamily="18" charset="2"/>
                <a:ea typeface="MS PGothic" charset="0"/>
                <a:cs typeface="Arial"/>
                <a:sym typeface="Symbol" charset="0"/>
              </a:rPr>
              <a:t>a</a:t>
            </a:r>
            <a:r>
              <a:rPr lang="en-US" sz="2400" dirty="0" smtClean="0">
                <a:ea typeface="MS PGothic" charset="0"/>
                <a:cs typeface="MS PGothic" charset="0"/>
              </a:rPr>
              <a:t>) </a:t>
            </a:r>
            <a:r>
              <a:rPr lang="en-US" sz="2400" dirty="0">
                <a:ea typeface="MS PGothic" charset="0"/>
                <a:cs typeface="MS PGothic" charset="0"/>
              </a:rPr>
              <a:t>carbon atom and are referred to as the alpha </a:t>
            </a:r>
            <a:r>
              <a:rPr lang="en-US" sz="2400" dirty="0" smtClean="0">
                <a:ea typeface="MS PGothic" charset="0"/>
                <a:cs typeface="MS PGothic" charset="0"/>
              </a:rPr>
              <a:t>(</a:t>
            </a:r>
            <a:r>
              <a:rPr lang="en-US" sz="2400" i="1" dirty="0" smtClean="0">
                <a:latin typeface="Symbol" pitchFamily="18" charset="2"/>
                <a:ea typeface="MS PGothic" charset="0"/>
                <a:cs typeface="Arial"/>
                <a:sym typeface="Symbol" charset="0"/>
              </a:rPr>
              <a:t>a</a:t>
            </a:r>
            <a:r>
              <a:rPr lang="en-US" sz="2400" dirty="0" smtClean="0">
                <a:ea typeface="MS PGothic" charset="0"/>
                <a:cs typeface="MS PGothic" charset="0"/>
              </a:rPr>
              <a:t>) </a:t>
            </a:r>
            <a:r>
              <a:rPr lang="en-US" sz="2400" dirty="0">
                <a:ea typeface="MS PGothic" charset="0"/>
                <a:cs typeface="MS PGothic" charset="0"/>
              </a:rPr>
              <a:t>amino and alpha </a:t>
            </a:r>
            <a:r>
              <a:rPr lang="en-US" sz="2400" dirty="0" smtClean="0">
                <a:ea typeface="MS PGothic" charset="0"/>
                <a:cs typeface="MS PGothic" charset="0"/>
              </a:rPr>
              <a:t>(</a:t>
            </a:r>
            <a:r>
              <a:rPr lang="en-US" sz="2400" i="1" dirty="0" smtClean="0">
                <a:latin typeface="Symbol" pitchFamily="18" charset="2"/>
                <a:ea typeface="MS PGothic" charset="0"/>
                <a:cs typeface="Arial"/>
                <a:sym typeface="Symbol" charset="0"/>
              </a:rPr>
              <a:t>a</a:t>
            </a:r>
            <a:r>
              <a:rPr lang="en-US" sz="2400" dirty="0" smtClean="0">
                <a:ea typeface="MS PGothic" charset="0"/>
                <a:cs typeface="MS PGothic" charset="0"/>
              </a:rPr>
              <a:t>) </a:t>
            </a:r>
            <a:r>
              <a:rPr lang="en-US" sz="2400" dirty="0">
                <a:ea typeface="MS PGothic" charset="0"/>
                <a:cs typeface="MS PGothic" charset="0"/>
              </a:rPr>
              <a:t>carboxylate groups.</a:t>
            </a:r>
          </a:p>
          <a:p>
            <a:pPr>
              <a:spcAft>
                <a:spcPts val="300"/>
              </a:spcAft>
            </a:pPr>
            <a:r>
              <a:rPr lang="en-US" sz="2400" dirty="0">
                <a:solidFill>
                  <a:srgbClr val="141413"/>
                </a:solidFill>
                <a:ea typeface="MS PGothic" charset="0"/>
                <a:cs typeface="MS PGothic" charset="0"/>
              </a:rPr>
              <a:t>The </a:t>
            </a:r>
            <a:r>
              <a:rPr lang="en-US" sz="2400" i="1" dirty="0">
                <a:latin typeface="Symbol" pitchFamily="18" charset="2"/>
                <a:ea typeface="MS PGothic" charset="0"/>
                <a:cs typeface="Arial"/>
                <a:sym typeface="Symbol" charset="0"/>
              </a:rPr>
              <a:t>a</a:t>
            </a:r>
            <a:r>
              <a:rPr lang="en-US" sz="2400" dirty="0" smtClean="0">
                <a:solidFill>
                  <a:srgbClr val="141413"/>
                </a:solidFill>
                <a:ea typeface="MS PGothic" charset="0"/>
                <a:cs typeface="MS PGothic" charset="0"/>
              </a:rPr>
              <a:t> </a:t>
            </a:r>
            <a:r>
              <a:rPr lang="en-US" sz="2400" dirty="0">
                <a:solidFill>
                  <a:srgbClr val="141413"/>
                </a:solidFill>
                <a:ea typeface="MS PGothic" charset="0"/>
                <a:cs typeface="MS PGothic" charset="0"/>
              </a:rPr>
              <a:t>carbon is also bonded to a hydrogen atom and a side chain.</a:t>
            </a:r>
          </a:p>
        </p:txBody>
      </p:sp>
      <p:sp>
        <p:nvSpPr>
          <p:cNvPr id="5"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mtClean="0">
                <a:ea typeface="MS PGothic" charset="0"/>
                <a:cs typeface="Times New Roman" charset="0"/>
              </a:rPr>
              <a:t>10.1 Amino Acids—A Second Look</a:t>
            </a:r>
            <a:endParaRPr lang="en-US" dirty="0">
              <a:ea typeface="MS PGothic" charset="0"/>
              <a:cs typeface="Times New Roman" charset="0"/>
            </a:endParaRPr>
          </a:p>
        </p:txBody>
      </p:sp>
      <p:pic>
        <p:nvPicPr>
          <p:cNvPr id="3" name="Picture 2" descr="10_Pg386_UnFigure_1.jpg"/>
          <p:cNvPicPr>
            <a:picLocks noChangeAspect="1"/>
          </p:cNvPicPr>
          <p:nvPr/>
        </p:nvPicPr>
        <p:blipFill rotWithShape="1">
          <a:blip r:embed="rId3">
            <a:extLst>
              <a:ext uri="{28A0092B-C50C-407E-A947-70E740481C1C}">
                <a14:useLocalDpi xmlns:a14="http://schemas.microsoft.com/office/drawing/2010/main" val="0"/>
              </a:ext>
            </a:extLst>
          </a:blip>
          <a:srcRect b="5507"/>
          <a:stretch/>
        </p:blipFill>
        <p:spPr>
          <a:xfrm>
            <a:off x="545595" y="3866232"/>
            <a:ext cx="7917872" cy="2730843"/>
          </a:xfrm>
          <a:prstGeom prst="rect">
            <a:avLst/>
          </a:prstGeom>
        </p:spPr>
      </p:pic>
    </p:spTree>
    <p:extLst>
      <p:ext uri="{BB962C8B-B14F-4D97-AF65-F5344CB8AC3E}">
        <p14:creationId xmlns:p14="http://schemas.microsoft.com/office/powerpoint/2010/main" val="12965149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Learning Check</a:t>
            </a:r>
            <a:endParaRPr lang="en-US" dirty="0">
              <a:solidFill>
                <a:srgbClr val="00B050"/>
              </a:solidFill>
            </a:endParaRPr>
          </a:p>
        </p:txBody>
      </p:sp>
      <p:sp>
        <p:nvSpPr>
          <p:cNvPr id="3" name="Content Placeholder 2"/>
          <p:cNvSpPr>
            <a:spLocks noGrp="1"/>
          </p:cNvSpPr>
          <p:nvPr>
            <p:ph idx="1"/>
          </p:nvPr>
        </p:nvSpPr>
        <p:spPr>
          <a:xfrm>
            <a:off x="365125" y="1141413"/>
            <a:ext cx="8229600" cy="2850011"/>
          </a:xfrm>
        </p:spPr>
        <p:txBody>
          <a:bodyPr/>
          <a:lstStyle/>
          <a:p>
            <a:r>
              <a:rPr lang="en-US" dirty="0" smtClean="0"/>
              <a:t>What does ES mean? </a:t>
            </a:r>
          </a:p>
          <a:p>
            <a:endParaRPr lang="en-US" dirty="0" smtClean="0"/>
          </a:p>
          <a:p>
            <a:pPr marL="0" indent="0">
              <a:buNone/>
            </a:pPr>
            <a:endParaRPr lang="en-US" dirty="0" smtClean="0"/>
          </a:p>
          <a:p>
            <a:r>
              <a:rPr lang="en-US" dirty="0" smtClean="0"/>
              <a:t>Summarize how the two types of ES Models work. </a:t>
            </a:r>
          </a:p>
        </p:txBody>
      </p:sp>
    </p:spTree>
    <p:extLst>
      <p:ext uri="{BB962C8B-B14F-4D97-AF65-F5344CB8AC3E}">
        <p14:creationId xmlns:p14="http://schemas.microsoft.com/office/powerpoint/2010/main" val="1395451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_14_Figure.jpg"/>
          <p:cNvPicPr>
            <a:picLocks noChangeAspect="1"/>
          </p:cNvPicPr>
          <p:nvPr/>
        </p:nvPicPr>
        <p:blipFill rotWithShape="1">
          <a:blip r:embed="rId3">
            <a:extLst>
              <a:ext uri="{28A0092B-C50C-407E-A947-70E740481C1C}">
                <a14:useLocalDpi xmlns:a14="http://schemas.microsoft.com/office/drawing/2010/main" val="0"/>
              </a:ext>
            </a:extLst>
          </a:blip>
          <a:srcRect b="2779"/>
          <a:stretch/>
        </p:blipFill>
        <p:spPr>
          <a:xfrm>
            <a:off x="4495756" y="2057400"/>
            <a:ext cx="4572044" cy="2971800"/>
          </a:xfrm>
          <a:prstGeom prst="rect">
            <a:avLst/>
          </a:prstGeom>
        </p:spPr>
      </p:pic>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10.6 Enzymes—Life</a:t>
            </a:r>
            <a:r>
              <a:rPr lang="en-US" altLang="ja-JP" dirty="0" smtClean="0">
                <a:ea typeface="MS PGothic" charset="0"/>
                <a:cs typeface="Times New Roman" charset="0"/>
              </a:rPr>
              <a:t>’s Catalysts</a:t>
            </a:r>
            <a:endParaRPr lang="en-US" dirty="0">
              <a:ea typeface="MS PGothic" charset="0"/>
              <a:cs typeface="Times New Roman" charset="0"/>
            </a:endParaRPr>
          </a:p>
        </p:txBody>
      </p:sp>
      <p:sp>
        <p:nvSpPr>
          <p:cNvPr id="5" name="Content Placeholder 2"/>
          <p:cNvSpPr>
            <a:spLocks noGrp="1"/>
          </p:cNvSpPr>
          <p:nvPr>
            <p:ph idx="4294967295"/>
          </p:nvPr>
        </p:nvSpPr>
        <p:spPr>
          <a:xfrm>
            <a:off x="136481" y="732299"/>
            <a:ext cx="4359275" cy="5776966"/>
          </a:xfrm>
        </p:spPr>
        <p:txBody>
          <a:bodyPr/>
          <a:lstStyle/>
          <a:p>
            <a:pPr marL="355600" indent="-355600">
              <a:spcAft>
                <a:spcPts val="600"/>
              </a:spcAft>
              <a:buFontTx/>
              <a:buNone/>
            </a:pPr>
            <a:r>
              <a:rPr lang="en-US" sz="2800" b="1" dirty="0">
                <a:ea typeface="MS PGothic" charset="0"/>
                <a:cs typeface="MS PGothic" charset="0"/>
              </a:rPr>
              <a:t>Rates of Reaction</a:t>
            </a:r>
            <a:endParaRPr lang="en-US" sz="2800" dirty="0">
              <a:ea typeface="MS PGothic" charset="0"/>
              <a:cs typeface="MS PGothic" charset="0"/>
            </a:endParaRPr>
          </a:p>
          <a:p>
            <a:pPr marL="355600" indent="-355600">
              <a:spcAft>
                <a:spcPts val="600"/>
              </a:spcAft>
            </a:pPr>
            <a:r>
              <a:rPr lang="en-US" sz="2400" dirty="0">
                <a:ea typeface="MS PGothic" charset="0"/>
                <a:cs typeface="MS PGothic" charset="0"/>
              </a:rPr>
              <a:t>Activation energy lowering is accomplished during the formation of </a:t>
            </a:r>
            <a:r>
              <a:rPr lang="en-US" sz="2400" dirty="0" smtClean="0">
                <a:ea typeface="MS PGothic" charset="0"/>
                <a:cs typeface="MS PGothic" charset="0"/>
              </a:rPr>
              <a:t>ES by proximity, orientation, and bond energy. </a:t>
            </a:r>
          </a:p>
          <a:p>
            <a:pPr marL="355600" indent="-355600">
              <a:spcAft>
                <a:spcPts val="600"/>
              </a:spcAft>
            </a:pPr>
            <a:endParaRPr lang="en-US" sz="2400" b="1" dirty="0">
              <a:ea typeface="MS PGothic" charset="0"/>
              <a:cs typeface="MS PGothic" charset="0"/>
            </a:endParaRPr>
          </a:p>
          <a:p>
            <a:pPr marL="355600" indent="-355600">
              <a:spcAft>
                <a:spcPts val="600"/>
              </a:spcAft>
            </a:pPr>
            <a:r>
              <a:rPr lang="en-US" sz="2400" b="1" dirty="0" smtClean="0">
                <a:ea typeface="MS PGothic" charset="0"/>
                <a:cs typeface="MS PGothic" charset="0"/>
              </a:rPr>
              <a:t>Proximity</a:t>
            </a:r>
            <a:r>
              <a:rPr lang="en-US" sz="2400" dirty="0" smtClean="0">
                <a:solidFill>
                  <a:srgbClr val="141413"/>
                </a:solidFill>
                <a:ea typeface="MS PGothic" charset="0"/>
                <a:cs typeface="MS PGothic" charset="0"/>
              </a:rPr>
              <a:t>.</a:t>
            </a:r>
            <a:r>
              <a:rPr lang="en-US" sz="2400" b="1" dirty="0" smtClean="0">
                <a:solidFill>
                  <a:srgbClr val="141413"/>
                </a:solidFill>
                <a:ea typeface="MS PGothic" charset="0"/>
                <a:cs typeface="MS PGothic" charset="0"/>
              </a:rPr>
              <a:t> </a:t>
            </a:r>
            <a:r>
              <a:rPr lang="en-US" sz="2400" dirty="0" smtClean="0">
                <a:solidFill>
                  <a:srgbClr val="141413"/>
                </a:solidFill>
                <a:ea typeface="MS PGothic" charset="0"/>
                <a:cs typeface="MS PGothic" charset="0"/>
              </a:rPr>
              <a:t>When the ES forms, the substrates are in close proximity. They don</a:t>
            </a:r>
            <a:r>
              <a:rPr lang="en-US" altLang="ja-JP" sz="2400" dirty="0" smtClean="0">
                <a:solidFill>
                  <a:srgbClr val="141413"/>
                </a:solidFill>
                <a:ea typeface="MS PGothic" charset="0"/>
                <a:cs typeface="MS PGothic" charset="0"/>
              </a:rPr>
              <a:t>’t have to find each other as they would in solution. </a:t>
            </a:r>
            <a:r>
              <a:rPr lang="en-US" altLang="ja-JP" sz="2400" i="1" dirty="0" smtClean="0">
                <a:solidFill>
                  <a:srgbClr val="141413"/>
                </a:solidFill>
                <a:ea typeface="MS PGothic" charset="0"/>
                <a:cs typeface="MS PGothic" charset="0"/>
              </a:rPr>
              <a:t>(Held in place)</a:t>
            </a:r>
            <a:endParaRPr lang="en-US" sz="2400" i="1" dirty="0">
              <a:solidFill>
                <a:srgbClr val="141413"/>
              </a:solidFill>
              <a:ea typeface="MS PGothic" charset="0"/>
              <a:cs typeface="MS PGothic" charset="0"/>
            </a:endParaRPr>
          </a:p>
        </p:txBody>
      </p:sp>
    </p:spTree>
    <p:extLst>
      <p:ext uri="{BB962C8B-B14F-4D97-AF65-F5344CB8AC3E}">
        <p14:creationId xmlns:p14="http://schemas.microsoft.com/office/powerpoint/2010/main" val="31999712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10.6 Enzymes—Life</a:t>
            </a:r>
            <a:r>
              <a:rPr lang="en-US" altLang="ja-JP" dirty="0" smtClean="0">
                <a:ea typeface="MS PGothic" charset="0"/>
                <a:cs typeface="Times New Roman" charset="0"/>
              </a:rPr>
              <a:t>’s Catalysts</a:t>
            </a:r>
            <a:endParaRPr lang="en-US" dirty="0">
              <a:ea typeface="MS PGothic" charset="0"/>
              <a:cs typeface="Times New Roman" charset="0"/>
            </a:endParaRPr>
          </a:p>
        </p:txBody>
      </p:sp>
      <p:sp>
        <p:nvSpPr>
          <p:cNvPr id="7" name="Content Placeholder 2"/>
          <p:cNvSpPr>
            <a:spLocks noGrp="1"/>
          </p:cNvSpPr>
          <p:nvPr>
            <p:ph idx="4294967295"/>
          </p:nvPr>
        </p:nvSpPr>
        <p:spPr>
          <a:xfrm>
            <a:off x="371475" y="857250"/>
            <a:ext cx="8564563" cy="2887663"/>
          </a:xfrm>
        </p:spPr>
        <p:txBody>
          <a:bodyPr/>
          <a:lstStyle/>
          <a:p>
            <a:pPr marL="355600" indent="-355600">
              <a:buFontTx/>
              <a:buNone/>
            </a:pPr>
            <a:r>
              <a:rPr lang="en-US" sz="2800" b="1" dirty="0">
                <a:ea typeface="MS PGothic" charset="0"/>
                <a:cs typeface="MS PGothic" charset="0"/>
              </a:rPr>
              <a:t>Rates of Reaction</a:t>
            </a:r>
            <a:endParaRPr lang="en-US" sz="2800" dirty="0">
              <a:ea typeface="MS PGothic" charset="0"/>
              <a:cs typeface="MS PGothic" charset="0"/>
            </a:endParaRPr>
          </a:p>
          <a:p>
            <a:pPr marL="355600" indent="-355600"/>
            <a:r>
              <a:rPr lang="en-US" sz="2400" b="1" dirty="0">
                <a:ea typeface="MS PGothic" charset="0"/>
                <a:cs typeface="MS PGothic" charset="0"/>
              </a:rPr>
              <a:t>Orientation</a:t>
            </a:r>
            <a:r>
              <a:rPr lang="en-US" sz="2400" dirty="0">
                <a:solidFill>
                  <a:srgbClr val="141413"/>
                </a:solidFill>
                <a:ea typeface="MS PGothic" charset="0"/>
                <a:cs typeface="MS PGothic" charset="0"/>
              </a:rPr>
              <a:t>. </a:t>
            </a:r>
            <a:r>
              <a:rPr lang="en-US" sz="2400" dirty="0">
                <a:ea typeface="MS PGothic" charset="0"/>
                <a:cs typeface="MS PGothic" charset="0"/>
              </a:rPr>
              <a:t>when an enzyme interacts with its substrate</a:t>
            </a:r>
            <a:br>
              <a:rPr lang="en-US" sz="2400" dirty="0">
                <a:ea typeface="MS PGothic" charset="0"/>
                <a:cs typeface="MS PGothic" charset="0"/>
              </a:rPr>
            </a:br>
            <a:r>
              <a:rPr lang="en-US" sz="2400" dirty="0">
                <a:ea typeface="MS PGothic" charset="0"/>
                <a:cs typeface="MS PGothic" charset="0"/>
              </a:rPr>
              <a:t>to form ES, the bonds of the substrate molecule(s) are weakened (strained).</a:t>
            </a:r>
          </a:p>
          <a:p>
            <a:pPr marL="355600" indent="-355600"/>
            <a:r>
              <a:rPr lang="en-US" sz="2400" b="1" dirty="0">
                <a:ea typeface="MS PGothic" charset="0"/>
                <a:cs typeface="MS PGothic" charset="0"/>
              </a:rPr>
              <a:t>Bond energy</a:t>
            </a:r>
            <a:r>
              <a:rPr lang="en-US" sz="2400" dirty="0">
                <a:ea typeface="MS PGothic" charset="0"/>
                <a:cs typeface="MS PGothic" charset="0"/>
              </a:rPr>
              <a:t>. The weakening of the bonds means that they will more readily react: Weaker bonds break more easily and the activation energy is lowered by this effect.</a:t>
            </a:r>
            <a:endParaRPr lang="en-US" dirty="0">
              <a:ea typeface="MS PGothic" charset="0"/>
              <a:cs typeface="MS PGothic" charset="0"/>
            </a:endParaRPr>
          </a:p>
        </p:txBody>
      </p:sp>
      <p:pic>
        <p:nvPicPr>
          <p:cNvPr id="9" name="Picture 8" descr="10_11_Figure.jpg"/>
          <p:cNvPicPr>
            <a:picLocks noChangeAspect="1"/>
          </p:cNvPicPr>
          <p:nvPr/>
        </p:nvPicPr>
        <p:blipFill rotWithShape="1">
          <a:blip r:embed="rId3">
            <a:extLst>
              <a:ext uri="{28A0092B-C50C-407E-A947-70E740481C1C}">
                <a14:useLocalDpi xmlns:a14="http://schemas.microsoft.com/office/drawing/2010/main" val="0"/>
              </a:ext>
            </a:extLst>
          </a:blip>
          <a:srcRect l="42512" t="40135" b="2922"/>
          <a:stretch/>
        </p:blipFill>
        <p:spPr>
          <a:xfrm>
            <a:off x="3086100" y="3744913"/>
            <a:ext cx="2971800" cy="2926773"/>
          </a:xfrm>
          <a:prstGeom prst="rect">
            <a:avLst/>
          </a:prstGeom>
        </p:spPr>
      </p:pic>
    </p:spTree>
    <p:extLst>
      <p:ext uri="{BB962C8B-B14F-4D97-AF65-F5344CB8AC3E}">
        <p14:creationId xmlns:p14="http://schemas.microsoft.com/office/powerpoint/2010/main" val="2787835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Learning Check</a:t>
            </a:r>
            <a:endParaRPr lang="en-US" dirty="0">
              <a:solidFill>
                <a:srgbClr val="00B050"/>
              </a:solidFill>
            </a:endParaRPr>
          </a:p>
        </p:txBody>
      </p:sp>
      <p:sp>
        <p:nvSpPr>
          <p:cNvPr id="3" name="Content Placeholder 2"/>
          <p:cNvSpPr>
            <a:spLocks noGrp="1"/>
          </p:cNvSpPr>
          <p:nvPr>
            <p:ph idx="1"/>
          </p:nvPr>
        </p:nvSpPr>
        <p:spPr>
          <a:xfrm>
            <a:off x="762000" y="1066800"/>
            <a:ext cx="8229600" cy="2160591"/>
          </a:xfrm>
        </p:spPr>
        <p:txBody>
          <a:bodyPr/>
          <a:lstStyle/>
          <a:p>
            <a:pPr marL="0" indent="0">
              <a:buNone/>
            </a:pPr>
            <a:r>
              <a:rPr lang="en-US" dirty="0" smtClean="0"/>
              <a:t>Summarize how the formation of an ES lowers the activation energy of the substrate(reactant)? </a:t>
            </a:r>
            <a:endParaRPr lang="en-US" dirty="0"/>
          </a:p>
          <a:p>
            <a:endParaRPr lang="en-US" dirty="0"/>
          </a:p>
        </p:txBody>
      </p:sp>
    </p:spTree>
    <p:extLst>
      <p:ext uri="{BB962C8B-B14F-4D97-AF65-F5344CB8AC3E}">
        <p14:creationId xmlns:p14="http://schemas.microsoft.com/office/powerpoint/2010/main" val="449578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_16_Figure.jpg"/>
          <p:cNvPicPr>
            <a:picLocks noChangeAspect="1"/>
          </p:cNvPicPr>
          <p:nvPr/>
        </p:nvPicPr>
        <p:blipFill rotWithShape="1">
          <a:blip r:embed="rId3">
            <a:extLst>
              <a:ext uri="{28A0092B-C50C-407E-A947-70E740481C1C}">
                <a14:useLocalDpi xmlns:a14="http://schemas.microsoft.com/office/drawing/2010/main" val="0"/>
              </a:ext>
            </a:extLst>
          </a:blip>
          <a:srcRect b="2561"/>
          <a:stretch/>
        </p:blipFill>
        <p:spPr>
          <a:xfrm>
            <a:off x="4752279" y="661147"/>
            <a:ext cx="3894992" cy="3649946"/>
          </a:xfrm>
          <a:prstGeom prst="rect">
            <a:avLst/>
          </a:prstGeom>
        </p:spPr>
      </p:pic>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10.7 Factors That Affect Enzyme Activity</a:t>
            </a:r>
            <a:endParaRPr lang="en-US" dirty="0">
              <a:ea typeface="MS PGothic" charset="0"/>
              <a:cs typeface="Times New Roman" charset="0"/>
            </a:endParaRPr>
          </a:p>
        </p:txBody>
      </p:sp>
      <p:sp>
        <p:nvSpPr>
          <p:cNvPr id="8" name="Content Placeholder 2"/>
          <p:cNvSpPr>
            <a:spLocks noGrp="1"/>
          </p:cNvSpPr>
          <p:nvPr>
            <p:ph idx="4294967295"/>
          </p:nvPr>
        </p:nvSpPr>
        <p:spPr>
          <a:xfrm>
            <a:off x="76200" y="646493"/>
            <a:ext cx="4391025" cy="6063198"/>
          </a:xfrm>
        </p:spPr>
        <p:txBody>
          <a:bodyPr/>
          <a:lstStyle/>
          <a:p>
            <a:pPr marL="355600" indent="-355600">
              <a:buFontTx/>
              <a:buNone/>
            </a:pPr>
            <a:r>
              <a:rPr lang="en-US" sz="2400" b="1" dirty="0">
                <a:ea typeface="MS PGothic" charset="0"/>
                <a:cs typeface="MS PGothic" charset="0"/>
              </a:rPr>
              <a:t>Substrate Concentration</a:t>
            </a:r>
            <a:endParaRPr lang="en-US" sz="2400" dirty="0">
              <a:ea typeface="MS PGothic" charset="0"/>
              <a:cs typeface="MS PGothic" charset="0"/>
            </a:endParaRPr>
          </a:p>
          <a:p>
            <a:pPr marL="355600" indent="-355600"/>
            <a:r>
              <a:rPr lang="en-US" sz="2000" dirty="0">
                <a:ea typeface="MS PGothic" charset="0"/>
                <a:cs typeface="MS PGothic" charset="0"/>
              </a:rPr>
              <a:t>The first step in an enzyme-catalyzed reaction is the formation of ES</a:t>
            </a:r>
            <a:r>
              <a:rPr lang="en-US" sz="2000" dirty="0" smtClean="0">
                <a:ea typeface="MS PGothic" charset="0"/>
                <a:cs typeface="MS PGothic" charset="0"/>
              </a:rPr>
              <a:t>.</a:t>
            </a:r>
          </a:p>
          <a:p>
            <a:pPr marL="0" indent="0">
              <a:buNone/>
            </a:pPr>
            <a:endParaRPr lang="en-US" sz="2000" dirty="0">
              <a:ea typeface="MS PGothic" charset="0"/>
              <a:cs typeface="MS PGothic" charset="0"/>
            </a:endParaRPr>
          </a:p>
          <a:p>
            <a:pPr marL="355600" indent="-355600"/>
            <a:r>
              <a:rPr lang="en-US" sz="2000" dirty="0">
                <a:ea typeface="MS PGothic" charset="0"/>
                <a:cs typeface="MS PGothic" charset="0"/>
              </a:rPr>
              <a:t>If the amount of enzyme remains unchanged, an increase in substrate concentration increases the enzyme</a:t>
            </a:r>
            <a:r>
              <a:rPr lang="en-US" altLang="ja-JP" sz="2000" dirty="0">
                <a:ea typeface="MS PGothic" charset="0"/>
                <a:cs typeface="MS PGothic" charset="0"/>
              </a:rPr>
              <a:t>’s activity to the point at which the enzyme is saturated with its substrate</a:t>
            </a:r>
            <a:r>
              <a:rPr lang="en-US" altLang="ja-JP" sz="2000" dirty="0" smtClean="0">
                <a:ea typeface="MS PGothic" charset="0"/>
                <a:cs typeface="MS PGothic" charset="0"/>
              </a:rPr>
              <a:t>.</a:t>
            </a:r>
          </a:p>
          <a:p>
            <a:pPr marL="0" indent="0">
              <a:buNone/>
            </a:pPr>
            <a:endParaRPr lang="en-US" altLang="ja-JP" sz="2000" dirty="0">
              <a:ea typeface="MS PGothic" charset="0"/>
              <a:cs typeface="MS PGothic" charset="0"/>
            </a:endParaRPr>
          </a:p>
          <a:p>
            <a:pPr marL="355600" indent="-355600"/>
            <a:r>
              <a:rPr lang="en-US" sz="2000" dirty="0" smtClean="0">
                <a:ea typeface="MS PGothic" charset="0"/>
                <a:cs typeface="MS PGothic" charset="0"/>
              </a:rPr>
              <a:t>At </a:t>
            </a:r>
            <a:r>
              <a:rPr lang="en-US" sz="2000" dirty="0">
                <a:ea typeface="MS PGothic" charset="0"/>
                <a:cs typeface="MS PGothic" charset="0"/>
              </a:rPr>
              <a:t>maximum activity, the conditions under which the enzyme is operating are considered to be in a </a:t>
            </a:r>
            <a:r>
              <a:rPr lang="en-US" sz="2000" b="1" dirty="0">
                <a:ea typeface="MS PGothic" charset="0"/>
                <a:cs typeface="MS PGothic" charset="0"/>
              </a:rPr>
              <a:t>steady state</a:t>
            </a:r>
            <a:r>
              <a:rPr lang="en-US" sz="2000" dirty="0">
                <a:ea typeface="MS PGothic" charset="0"/>
                <a:cs typeface="MS PGothic" charset="0"/>
              </a:rPr>
              <a:t>.</a:t>
            </a:r>
          </a:p>
          <a:p>
            <a:pPr marL="355600" indent="-355600"/>
            <a:endParaRPr lang="en-US" sz="2000" dirty="0">
              <a:ea typeface="MS PGothic" charset="0"/>
              <a:cs typeface="MS PGothic" charset="0"/>
            </a:endParaRPr>
          </a:p>
        </p:txBody>
      </p:sp>
      <p:pic>
        <p:nvPicPr>
          <p:cNvPr id="7" name="Picture 6" descr="10_Pg414_UnFigure.jpg"/>
          <p:cNvPicPr>
            <a:picLocks noChangeAspect="1"/>
          </p:cNvPicPr>
          <p:nvPr/>
        </p:nvPicPr>
        <p:blipFill rotWithShape="1">
          <a:blip r:embed="rId4">
            <a:extLst>
              <a:ext uri="{28A0092B-C50C-407E-A947-70E740481C1C}">
                <a14:useLocalDpi xmlns:a14="http://schemas.microsoft.com/office/drawing/2010/main" val="0"/>
              </a:ext>
            </a:extLst>
          </a:blip>
          <a:srcRect b="3346"/>
          <a:stretch/>
        </p:blipFill>
        <p:spPr>
          <a:xfrm>
            <a:off x="4724400" y="4358156"/>
            <a:ext cx="4215215" cy="2456142"/>
          </a:xfrm>
          <a:prstGeom prst="rect">
            <a:avLst/>
          </a:prstGeom>
        </p:spPr>
      </p:pic>
    </p:spTree>
    <p:extLst>
      <p:ext uri="{BB962C8B-B14F-4D97-AF65-F5344CB8AC3E}">
        <p14:creationId xmlns:p14="http://schemas.microsoft.com/office/powerpoint/2010/main" val="15512132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10.7 Factors That Affect Enzyme Activity</a:t>
            </a:r>
            <a:endParaRPr lang="en-US" dirty="0">
              <a:ea typeface="MS PGothic" charset="0"/>
              <a:cs typeface="Times New Roman" charset="0"/>
            </a:endParaRPr>
          </a:p>
        </p:txBody>
      </p:sp>
      <p:sp>
        <p:nvSpPr>
          <p:cNvPr id="5" name="Content Placeholder 2"/>
          <p:cNvSpPr>
            <a:spLocks noGrp="1"/>
          </p:cNvSpPr>
          <p:nvPr>
            <p:ph idx="4294967295"/>
          </p:nvPr>
        </p:nvSpPr>
        <p:spPr>
          <a:xfrm>
            <a:off x="228600" y="876741"/>
            <a:ext cx="8531470" cy="1692771"/>
          </a:xfrm>
        </p:spPr>
        <p:txBody>
          <a:bodyPr/>
          <a:lstStyle/>
          <a:p>
            <a:pPr marL="355600" indent="-355600">
              <a:buFontTx/>
              <a:buNone/>
            </a:pPr>
            <a:r>
              <a:rPr lang="en-US" sz="2400" b="1" dirty="0">
                <a:ea typeface="MS PGothic" charset="0"/>
                <a:cs typeface="MS PGothic" charset="0"/>
              </a:rPr>
              <a:t>pH</a:t>
            </a:r>
            <a:endParaRPr lang="en-US" sz="2400" dirty="0">
              <a:ea typeface="MS PGothic" charset="0"/>
              <a:cs typeface="MS PGothic" charset="0"/>
            </a:endParaRPr>
          </a:p>
          <a:p>
            <a:pPr marL="355600" indent="-355600">
              <a:lnSpc>
                <a:spcPct val="120000"/>
              </a:lnSpc>
            </a:pPr>
            <a:r>
              <a:rPr lang="en-US" sz="2000" dirty="0">
                <a:ea typeface="MS PGothic" charset="0"/>
                <a:cs typeface="MS PGothic" charset="0"/>
              </a:rPr>
              <a:t>Enzymes are most active at their </a:t>
            </a:r>
            <a:r>
              <a:rPr lang="en-US" sz="2000" b="1" dirty="0">
                <a:ea typeface="MS PGothic" charset="0"/>
                <a:cs typeface="MS PGothic" charset="0"/>
              </a:rPr>
              <a:t>pH optimum</a:t>
            </a:r>
            <a:r>
              <a:rPr lang="en-US" sz="2000" dirty="0">
                <a:ea typeface="MS PGothic" charset="0"/>
                <a:cs typeface="MS PGothic" charset="0"/>
              </a:rPr>
              <a:t>. At this pH, the enzyme maintains its tertiary structure and, therefore, its active site.</a:t>
            </a:r>
          </a:p>
          <a:p>
            <a:pPr marL="355600" indent="-355600">
              <a:lnSpc>
                <a:spcPct val="120000"/>
              </a:lnSpc>
            </a:pPr>
            <a:r>
              <a:rPr lang="en-US" sz="2000" dirty="0">
                <a:ea typeface="MS PGothic" charset="0"/>
                <a:cs typeface="MS PGothic" charset="0"/>
              </a:rPr>
              <a:t>Changes in the pH may change the nature of an amino acid side chain</a:t>
            </a:r>
            <a:r>
              <a:rPr lang="en-US" sz="2000" dirty="0" smtClean="0">
                <a:ea typeface="MS PGothic" charset="0"/>
                <a:cs typeface="MS PGothic" charset="0"/>
              </a:rPr>
              <a:t>.</a:t>
            </a:r>
            <a:endParaRPr lang="en-US" sz="2000" dirty="0">
              <a:ea typeface="MS PGothic" charset="0"/>
              <a:cs typeface="MS PGothic" charset="0"/>
            </a:endParaRPr>
          </a:p>
        </p:txBody>
      </p:sp>
      <p:pic>
        <p:nvPicPr>
          <p:cNvPr id="8" name="Picture 7" descr="10_07_Table.jpg"/>
          <p:cNvPicPr>
            <a:picLocks noChangeAspect="1"/>
          </p:cNvPicPr>
          <p:nvPr/>
        </p:nvPicPr>
        <p:blipFill rotWithShape="1">
          <a:blip r:embed="rId3">
            <a:extLst>
              <a:ext uri="{28A0092B-C50C-407E-A947-70E740481C1C}">
                <a14:useLocalDpi xmlns:a14="http://schemas.microsoft.com/office/drawing/2010/main" val="0"/>
              </a:ext>
            </a:extLst>
          </a:blip>
          <a:srcRect b="5904"/>
          <a:stretch/>
        </p:blipFill>
        <p:spPr>
          <a:xfrm>
            <a:off x="304800" y="2895600"/>
            <a:ext cx="8534400" cy="2764787"/>
          </a:xfrm>
          <a:prstGeom prst="rect">
            <a:avLst/>
          </a:prstGeom>
        </p:spPr>
      </p:pic>
    </p:spTree>
    <p:extLst>
      <p:ext uri="{BB962C8B-B14F-4D97-AF65-F5344CB8AC3E}">
        <p14:creationId xmlns:p14="http://schemas.microsoft.com/office/powerpoint/2010/main" val="22349525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0_Pg416_UnFigure.jpg"/>
          <p:cNvPicPr>
            <a:picLocks noChangeAspect="1"/>
          </p:cNvPicPr>
          <p:nvPr/>
        </p:nvPicPr>
        <p:blipFill rotWithShape="1">
          <a:blip r:embed="rId3">
            <a:extLst>
              <a:ext uri="{28A0092B-C50C-407E-A947-70E740481C1C}">
                <a14:useLocalDpi xmlns:a14="http://schemas.microsoft.com/office/drawing/2010/main" val="0"/>
              </a:ext>
            </a:extLst>
          </a:blip>
          <a:srcRect b="3722"/>
          <a:stretch/>
        </p:blipFill>
        <p:spPr>
          <a:xfrm>
            <a:off x="2057400" y="3610019"/>
            <a:ext cx="5926195" cy="3134036"/>
          </a:xfrm>
          <a:prstGeom prst="rect">
            <a:avLst/>
          </a:prstGeom>
        </p:spPr>
      </p:pic>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10.7 Factors That Affect Enzyme Activity</a:t>
            </a:r>
            <a:endParaRPr lang="en-US" dirty="0">
              <a:ea typeface="MS PGothic" charset="0"/>
              <a:cs typeface="Times New Roman" charset="0"/>
            </a:endParaRPr>
          </a:p>
        </p:txBody>
      </p:sp>
      <p:sp>
        <p:nvSpPr>
          <p:cNvPr id="7" name="Content Placeholder 2"/>
          <p:cNvSpPr>
            <a:spLocks noGrp="1"/>
          </p:cNvSpPr>
          <p:nvPr>
            <p:ph idx="4294967295"/>
          </p:nvPr>
        </p:nvSpPr>
        <p:spPr>
          <a:xfrm>
            <a:off x="304800" y="741541"/>
            <a:ext cx="8534400" cy="2868478"/>
          </a:xfrm>
        </p:spPr>
        <p:txBody>
          <a:bodyPr/>
          <a:lstStyle/>
          <a:p>
            <a:pPr marL="355600" indent="-355600">
              <a:spcAft>
                <a:spcPts val="300"/>
              </a:spcAft>
              <a:buFontTx/>
              <a:buNone/>
            </a:pPr>
            <a:r>
              <a:rPr lang="en-US" sz="2800" b="1" dirty="0">
                <a:ea typeface="MS PGothic" charset="0"/>
                <a:cs typeface="MS PGothic" charset="0"/>
              </a:rPr>
              <a:t>Temperature</a:t>
            </a:r>
            <a:endParaRPr lang="en-US" sz="2800" dirty="0">
              <a:ea typeface="MS PGothic" charset="0"/>
              <a:cs typeface="MS PGothic" charset="0"/>
            </a:endParaRPr>
          </a:p>
          <a:p>
            <a:pPr marL="355600" indent="-355600">
              <a:spcAft>
                <a:spcPts val="300"/>
              </a:spcAft>
            </a:pPr>
            <a:r>
              <a:rPr lang="en-US" sz="2000" dirty="0">
                <a:solidFill>
                  <a:srgbClr val="000000"/>
                </a:solidFill>
                <a:ea typeface="MS PGothic" charset="0"/>
                <a:cs typeface="MS PGothic" charset="0"/>
              </a:rPr>
              <a:t>The </a:t>
            </a:r>
            <a:r>
              <a:rPr lang="en-US" sz="2000" b="1" dirty="0">
                <a:solidFill>
                  <a:srgbClr val="000000"/>
                </a:solidFill>
                <a:ea typeface="MS PGothic" charset="0"/>
                <a:cs typeface="MS PGothic" charset="0"/>
              </a:rPr>
              <a:t>temperature optimum </a:t>
            </a:r>
            <a:r>
              <a:rPr lang="en-US" sz="2000" dirty="0">
                <a:solidFill>
                  <a:srgbClr val="000000"/>
                </a:solidFill>
                <a:ea typeface="MS PGothic" charset="0"/>
                <a:cs typeface="MS PGothic" charset="0"/>
              </a:rPr>
              <a:t>for most human enzymes is normal body temperature, 37 </a:t>
            </a:r>
            <a:r>
              <a:rPr lang="en-US" sz="2000" dirty="0" smtClean="0">
                <a:ea typeface="Calibri"/>
              </a:rPr>
              <a:t>°</a:t>
            </a:r>
            <a:r>
              <a:rPr lang="en-US" sz="2000" dirty="0" smtClean="0">
                <a:solidFill>
                  <a:srgbClr val="000000"/>
                </a:solidFill>
                <a:ea typeface="MS PGothic" charset="0"/>
                <a:cs typeface="MS PGothic" charset="0"/>
              </a:rPr>
              <a:t>C</a:t>
            </a:r>
            <a:r>
              <a:rPr lang="en-US" sz="2000" dirty="0">
                <a:solidFill>
                  <a:srgbClr val="000000"/>
                </a:solidFill>
                <a:ea typeface="MS PGothic" charset="0"/>
                <a:cs typeface="MS PGothic" charset="0"/>
              </a:rPr>
              <a:t>.</a:t>
            </a:r>
          </a:p>
          <a:p>
            <a:pPr marL="355600" indent="-355600">
              <a:spcAft>
                <a:spcPts val="300"/>
              </a:spcAft>
            </a:pPr>
            <a:r>
              <a:rPr lang="en-US" sz="2000" dirty="0">
                <a:solidFill>
                  <a:srgbClr val="000000"/>
                </a:solidFill>
                <a:ea typeface="MS PGothic" charset="0"/>
                <a:cs typeface="MS PGothic" charset="0"/>
              </a:rPr>
              <a:t>Above their optimum temperature, enzymes lose activity due to the disruption of the attractive forces stabilizing the tertiary structure.</a:t>
            </a:r>
          </a:p>
          <a:p>
            <a:pPr marL="755650" lvl="1" indent="-355600">
              <a:spcAft>
                <a:spcPts val="300"/>
              </a:spcAft>
            </a:pPr>
            <a:r>
              <a:rPr lang="en-US" sz="1600" dirty="0">
                <a:solidFill>
                  <a:srgbClr val="000000"/>
                </a:solidFill>
                <a:ea typeface="MS PGothic" charset="0"/>
                <a:cs typeface="MS PGothic" charset="0"/>
              </a:rPr>
              <a:t>At high temperatures, an enzyme denatures.</a:t>
            </a:r>
          </a:p>
          <a:p>
            <a:pPr marL="755650" lvl="1" indent="-355600">
              <a:spcAft>
                <a:spcPts val="300"/>
              </a:spcAft>
            </a:pPr>
            <a:r>
              <a:rPr lang="en-US" sz="1600" dirty="0">
                <a:solidFill>
                  <a:srgbClr val="000000"/>
                </a:solidFill>
                <a:ea typeface="MS PGothic" charset="0"/>
                <a:cs typeface="MS PGothic" charset="0"/>
              </a:rPr>
              <a:t>At low temperatures, enzyme activity is reduced due to the lack</a:t>
            </a:r>
            <a:br>
              <a:rPr lang="en-US" sz="1600" dirty="0">
                <a:solidFill>
                  <a:srgbClr val="000000"/>
                </a:solidFill>
                <a:ea typeface="MS PGothic" charset="0"/>
                <a:cs typeface="MS PGothic" charset="0"/>
              </a:rPr>
            </a:br>
            <a:r>
              <a:rPr lang="en-US" sz="1600" dirty="0">
                <a:solidFill>
                  <a:srgbClr val="000000"/>
                </a:solidFill>
                <a:ea typeface="MS PGothic" charset="0"/>
                <a:cs typeface="MS PGothic" charset="0"/>
              </a:rPr>
              <a:t>of energy present for the reaction to take place at all.</a:t>
            </a:r>
          </a:p>
        </p:txBody>
      </p:sp>
    </p:spTree>
    <p:extLst>
      <p:ext uri="{BB962C8B-B14F-4D97-AF65-F5344CB8AC3E}">
        <p14:creationId xmlns:p14="http://schemas.microsoft.com/office/powerpoint/2010/main" val="31375779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10.7 Factors That Affect Enzyme Activity</a:t>
            </a:r>
            <a:endParaRPr lang="en-US" dirty="0">
              <a:ea typeface="MS PGothic" charset="0"/>
              <a:cs typeface="Times New Roman" charset="0"/>
            </a:endParaRPr>
          </a:p>
        </p:txBody>
      </p:sp>
      <p:sp>
        <p:nvSpPr>
          <p:cNvPr id="5" name="Content Placeholder 2"/>
          <p:cNvSpPr>
            <a:spLocks noGrp="1"/>
          </p:cNvSpPr>
          <p:nvPr>
            <p:ph idx="4294967295"/>
          </p:nvPr>
        </p:nvSpPr>
        <p:spPr>
          <a:xfrm>
            <a:off x="354013" y="855663"/>
            <a:ext cx="8713787" cy="4318105"/>
          </a:xfrm>
        </p:spPr>
        <p:txBody>
          <a:bodyPr/>
          <a:lstStyle/>
          <a:p>
            <a:pPr marL="355600" indent="-355600">
              <a:spcAft>
                <a:spcPts val="600"/>
              </a:spcAft>
              <a:buFontTx/>
              <a:buNone/>
            </a:pPr>
            <a:r>
              <a:rPr lang="en-US" sz="2800" b="1" dirty="0">
                <a:ea typeface="MS PGothic" charset="0"/>
                <a:cs typeface="MS PGothic" charset="0"/>
              </a:rPr>
              <a:t>Inhibitors</a:t>
            </a:r>
            <a:endParaRPr lang="en-US" sz="2800" dirty="0">
              <a:ea typeface="MS PGothic" charset="0"/>
              <a:cs typeface="MS PGothic" charset="0"/>
            </a:endParaRPr>
          </a:p>
          <a:p>
            <a:pPr marL="355600" indent="-355600">
              <a:spcAft>
                <a:spcPts val="600"/>
              </a:spcAft>
            </a:pPr>
            <a:r>
              <a:rPr lang="en-US" sz="2400" dirty="0">
                <a:ea typeface="MS PGothic" charset="0"/>
                <a:cs typeface="MS PGothic" charset="0"/>
              </a:rPr>
              <a:t>Enzyme inhibitors prevent the active site from interacting with the substrate to form ES.</a:t>
            </a:r>
          </a:p>
          <a:p>
            <a:pPr marL="755650" lvl="1" indent="-355600">
              <a:spcAft>
                <a:spcPts val="600"/>
              </a:spcAft>
            </a:pPr>
            <a:r>
              <a:rPr lang="en-US" sz="2000" dirty="0">
                <a:ea typeface="MS PGothic" charset="0"/>
                <a:cs typeface="MS PGothic" charset="0"/>
              </a:rPr>
              <a:t>Some inhibitors cause enzymes to lose catalytic activity temporarily, while others cause enzymes to lose activity permanently</a:t>
            </a:r>
            <a:r>
              <a:rPr lang="en-US" sz="2000" dirty="0" smtClean="0">
                <a:ea typeface="MS PGothic" charset="0"/>
                <a:cs typeface="MS PGothic" charset="0"/>
              </a:rPr>
              <a:t>.</a:t>
            </a:r>
          </a:p>
          <a:p>
            <a:pPr marL="400050" lvl="1" indent="0">
              <a:spcAft>
                <a:spcPts val="600"/>
              </a:spcAft>
              <a:buNone/>
            </a:pPr>
            <a:endParaRPr lang="en-US" sz="2000" dirty="0">
              <a:ea typeface="MS PGothic" charset="0"/>
              <a:cs typeface="MS PGothic" charset="0"/>
            </a:endParaRPr>
          </a:p>
          <a:p>
            <a:pPr marL="355600" indent="-355600">
              <a:spcAft>
                <a:spcPts val="600"/>
              </a:spcAft>
            </a:pPr>
            <a:r>
              <a:rPr lang="en-US" sz="2400" dirty="0">
                <a:ea typeface="MS PGothic" charset="0"/>
                <a:cs typeface="MS PGothic" charset="0"/>
              </a:rPr>
              <a:t>In </a:t>
            </a:r>
            <a:r>
              <a:rPr lang="en-US" sz="2400" b="1" dirty="0">
                <a:ea typeface="MS PGothic" charset="0"/>
                <a:cs typeface="MS PGothic" charset="0"/>
              </a:rPr>
              <a:t>reversible inhibition</a:t>
            </a:r>
            <a:r>
              <a:rPr lang="en-US" sz="2400" dirty="0">
                <a:ea typeface="MS PGothic" charset="0"/>
                <a:cs typeface="MS PGothic" charset="0"/>
              </a:rPr>
              <a:t>, the inhibitor causes the enzyme</a:t>
            </a:r>
            <a:br>
              <a:rPr lang="en-US" sz="2400" dirty="0">
                <a:ea typeface="MS PGothic" charset="0"/>
                <a:cs typeface="MS PGothic" charset="0"/>
              </a:rPr>
            </a:br>
            <a:r>
              <a:rPr lang="en-US" sz="2400" dirty="0">
                <a:ea typeface="MS PGothic" charset="0"/>
                <a:cs typeface="MS PGothic" charset="0"/>
              </a:rPr>
              <a:t>to lose catalytic activity. If the inhibitor is removed, the enzyme becomes functional.</a:t>
            </a:r>
          </a:p>
          <a:p>
            <a:pPr marL="755650" lvl="1" indent="-355600">
              <a:spcAft>
                <a:spcPts val="600"/>
              </a:spcAft>
            </a:pPr>
            <a:r>
              <a:rPr lang="en-US" sz="2000" dirty="0" smtClean="0">
                <a:ea typeface="MS PGothic" charset="0"/>
                <a:cs typeface="MS PGothic" charset="0"/>
              </a:rPr>
              <a:t>Reversible </a:t>
            </a:r>
            <a:r>
              <a:rPr lang="en-US" sz="2000" dirty="0">
                <a:ea typeface="MS PGothic" charset="0"/>
                <a:cs typeface="MS PGothic" charset="0"/>
              </a:rPr>
              <a:t>inhibitors can be competitive or noncompetitive.</a:t>
            </a:r>
          </a:p>
        </p:txBody>
      </p:sp>
    </p:spTree>
    <p:extLst>
      <p:ext uri="{BB962C8B-B14F-4D97-AF65-F5344CB8AC3E}">
        <p14:creationId xmlns:p14="http://schemas.microsoft.com/office/powerpoint/2010/main" val="34051938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10.7 Factors That Affect Enzyme Activity</a:t>
            </a:r>
            <a:endParaRPr lang="en-US" dirty="0">
              <a:ea typeface="MS PGothic" charset="0"/>
              <a:cs typeface="Times New Roman" charset="0"/>
            </a:endParaRPr>
          </a:p>
        </p:txBody>
      </p:sp>
      <p:sp>
        <p:nvSpPr>
          <p:cNvPr id="5" name="Content Placeholder 2"/>
          <p:cNvSpPr>
            <a:spLocks noGrp="1"/>
          </p:cNvSpPr>
          <p:nvPr>
            <p:ph idx="4294967295"/>
          </p:nvPr>
        </p:nvSpPr>
        <p:spPr>
          <a:xfrm>
            <a:off x="363538" y="855663"/>
            <a:ext cx="5594350" cy="5792355"/>
          </a:xfrm>
        </p:spPr>
        <p:txBody>
          <a:bodyPr/>
          <a:lstStyle/>
          <a:p>
            <a:pPr marL="355600" indent="-355600">
              <a:buFontTx/>
              <a:buNone/>
            </a:pPr>
            <a:r>
              <a:rPr lang="en-US" sz="2800" b="1" dirty="0">
                <a:ea typeface="MS PGothic" charset="0"/>
                <a:cs typeface="MS PGothic" charset="0"/>
              </a:rPr>
              <a:t>Inhibitors</a:t>
            </a:r>
            <a:endParaRPr lang="en-US" sz="2800" dirty="0">
              <a:solidFill>
                <a:srgbClr val="000000"/>
              </a:solidFill>
              <a:ea typeface="MS PGothic" charset="0"/>
              <a:cs typeface="MS PGothic" charset="0"/>
            </a:endParaRPr>
          </a:p>
          <a:p>
            <a:pPr marL="355600" indent="-355600"/>
            <a:r>
              <a:rPr lang="en-US" sz="2400" dirty="0">
                <a:solidFill>
                  <a:srgbClr val="000000"/>
                </a:solidFill>
                <a:ea typeface="MS PGothic" charset="0"/>
                <a:cs typeface="MS PGothic" charset="0"/>
              </a:rPr>
              <a:t>A </a:t>
            </a:r>
            <a:r>
              <a:rPr lang="en-US" sz="2400" b="1" dirty="0">
                <a:solidFill>
                  <a:srgbClr val="000000"/>
                </a:solidFill>
                <a:ea typeface="MS PGothic" charset="0"/>
                <a:cs typeface="MS PGothic" charset="0"/>
              </a:rPr>
              <a:t>competitive inhibitor </a:t>
            </a:r>
            <a:r>
              <a:rPr lang="en-US" sz="2400" dirty="0">
                <a:solidFill>
                  <a:srgbClr val="000000"/>
                </a:solidFill>
                <a:ea typeface="MS PGothic" charset="0"/>
                <a:cs typeface="MS PGothic" charset="0"/>
              </a:rPr>
              <a:t>has a structure that resembles the substrate.</a:t>
            </a:r>
          </a:p>
          <a:p>
            <a:pPr marL="755650" lvl="1" indent="-355600"/>
            <a:r>
              <a:rPr lang="en-US" sz="2000" dirty="0">
                <a:solidFill>
                  <a:srgbClr val="000000"/>
                </a:solidFill>
                <a:ea typeface="MS PGothic" charset="0"/>
                <a:cs typeface="MS PGothic" charset="0"/>
              </a:rPr>
              <a:t>The competitive inhibitor will form an enzyme–inhibitor complex, but no reaction will take place</a:t>
            </a:r>
            <a:r>
              <a:rPr lang="en-US" sz="2000" dirty="0" smtClean="0">
                <a:solidFill>
                  <a:srgbClr val="000000"/>
                </a:solidFill>
                <a:ea typeface="MS PGothic" charset="0"/>
                <a:cs typeface="MS PGothic" charset="0"/>
              </a:rPr>
              <a:t>.</a:t>
            </a:r>
          </a:p>
          <a:p>
            <a:pPr marL="400050" lvl="1" indent="0">
              <a:buNone/>
            </a:pPr>
            <a:endParaRPr lang="en-US" sz="2000" dirty="0">
              <a:solidFill>
                <a:srgbClr val="000000"/>
              </a:solidFill>
              <a:ea typeface="MS PGothic" charset="0"/>
              <a:cs typeface="MS PGothic" charset="0"/>
            </a:endParaRPr>
          </a:p>
          <a:p>
            <a:pPr marL="355600" indent="-355600"/>
            <a:r>
              <a:rPr lang="en-US" sz="2400" dirty="0">
                <a:solidFill>
                  <a:srgbClr val="000000"/>
                </a:solidFill>
                <a:ea typeface="MS PGothic" charset="0"/>
                <a:cs typeface="MS PGothic" charset="0"/>
              </a:rPr>
              <a:t>As long as the inhibitor </a:t>
            </a:r>
            <a:r>
              <a:rPr lang="en-US" sz="2400" dirty="0" smtClean="0">
                <a:solidFill>
                  <a:srgbClr val="000000"/>
                </a:solidFill>
                <a:ea typeface="MS PGothic" charset="0"/>
                <a:cs typeface="MS PGothic" charset="0"/>
              </a:rPr>
              <a:t>remains </a:t>
            </a:r>
            <a:r>
              <a:rPr lang="en-US" sz="2400" dirty="0">
                <a:solidFill>
                  <a:srgbClr val="000000"/>
                </a:solidFill>
                <a:ea typeface="MS PGothic" charset="0"/>
                <a:cs typeface="MS PGothic" charset="0"/>
              </a:rPr>
              <a:t>in the active site, the enzyme cannot interact with its substrate and form product.</a:t>
            </a:r>
          </a:p>
          <a:p>
            <a:pPr marL="755650" lvl="1" indent="-355600"/>
            <a:r>
              <a:rPr lang="en-US" sz="2000" dirty="0">
                <a:ea typeface="MS PGothic" charset="0"/>
                <a:cs typeface="MS PGothic" charset="0"/>
              </a:rPr>
              <a:t>Inhibition caused by a competitive inhibitor can be reversed by adding more substrate.</a:t>
            </a:r>
          </a:p>
        </p:txBody>
      </p:sp>
      <p:pic>
        <p:nvPicPr>
          <p:cNvPr id="3" name="Picture 2" descr="10_17_Figure.jpg"/>
          <p:cNvPicPr>
            <a:picLocks noChangeAspect="1"/>
          </p:cNvPicPr>
          <p:nvPr/>
        </p:nvPicPr>
        <p:blipFill rotWithShape="1">
          <a:blip r:embed="rId3">
            <a:extLst>
              <a:ext uri="{28A0092B-C50C-407E-A947-70E740481C1C}">
                <a14:useLocalDpi xmlns:a14="http://schemas.microsoft.com/office/drawing/2010/main" val="0"/>
              </a:ext>
            </a:extLst>
          </a:blip>
          <a:srcRect b="2561"/>
          <a:stretch/>
        </p:blipFill>
        <p:spPr>
          <a:xfrm>
            <a:off x="6019800" y="797475"/>
            <a:ext cx="2842953" cy="5831925"/>
          </a:xfrm>
          <a:prstGeom prst="rect">
            <a:avLst/>
          </a:prstGeom>
        </p:spPr>
      </p:pic>
    </p:spTree>
    <p:extLst>
      <p:ext uri="{BB962C8B-B14F-4D97-AF65-F5344CB8AC3E}">
        <p14:creationId xmlns:p14="http://schemas.microsoft.com/office/powerpoint/2010/main" val="14443879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10.7 Factors That Affect Enzyme Activity</a:t>
            </a:r>
            <a:endParaRPr lang="en-US" dirty="0">
              <a:ea typeface="MS PGothic" charset="0"/>
              <a:cs typeface="Times New Roman" charset="0"/>
            </a:endParaRPr>
          </a:p>
        </p:txBody>
      </p:sp>
      <p:sp>
        <p:nvSpPr>
          <p:cNvPr id="7" name="Content Placeholder 2"/>
          <p:cNvSpPr>
            <a:spLocks noGrp="1"/>
          </p:cNvSpPr>
          <p:nvPr>
            <p:ph idx="4294967295"/>
          </p:nvPr>
        </p:nvSpPr>
        <p:spPr>
          <a:xfrm>
            <a:off x="363538" y="855663"/>
            <a:ext cx="4970462" cy="5595378"/>
          </a:xfrm>
        </p:spPr>
        <p:txBody>
          <a:bodyPr/>
          <a:lstStyle/>
          <a:p>
            <a:pPr marL="355600" indent="-355600">
              <a:buFontTx/>
              <a:buNone/>
            </a:pPr>
            <a:r>
              <a:rPr lang="en-US" sz="2800" b="1" dirty="0">
                <a:ea typeface="MS PGothic" charset="0"/>
                <a:cs typeface="MS PGothic" charset="0"/>
              </a:rPr>
              <a:t>Inhibitors</a:t>
            </a:r>
            <a:endParaRPr lang="en-US" sz="2800" dirty="0">
              <a:solidFill>
                <a:srgbClr val="000000"/>
              </a:solidFill>
              <a:ea typeface="MS PGothic" charset="0"/>
              <a:cs typeface="MS PGothic" charset="0"/>
            </a:endParaRPr>
          </a:p>
          <a:p>
            <a:pPr marL="355600" indent="-355600"/>
            <a:r>
              <a:rPr lang="en-US" sz="2400" b="1" dirty="0">
                <a:solidFill>
                  <a:srgbClr val="000000"/>
                </a:solidFill>
                <a:ea typeface="MS PGothic" charset="0"/>
                <a:cs typeface="MS PGothic" charset="0"/>
              </a:rPr>
              <a:t>Noncompetitive inhibitors</a:t>
            </a:r>
            <a:r>
              <a:rPr lang="en-US" sz="2400" dirty="0">
                <a:solidFill>
                  <a:srgbClr val="000000"/>
                </a:solidFill>
                <a:ea typeface="MS PGothic" charset="0"/>
                <a:cs typeface="MS PGothic" charset="0"/>
              </a:rPr>
              <a:t> bind to another site on the enzyme, changing its shape.</a:t>
            </a:r>
          </a:p>
          <a:p>
            <a:pPr marL="755650" lvl="1" indent="-355600"/>
            <a:r>
              <a:rPr lang="en-US" sz="2000" dirty="0">
                <a:ea typeface="MS PGothic" charset="0"/>
                <a:cs typeface="MS PGothic" charset="0"/>
              </a:rPr>
              <a:t>In the case of a noncompetitive inhibitor, adding more substrate has no effect</a:t>
            </a:r>
            <a:r>
              <a:rPr lang="en-US" sz="2000" dirty="0" smtClean="0">
                <a:ea typeface="MS PGothic" charset="0"/>
                <a:cs typeface="MS PGothic" charset="0"/>
              </a:rPr>
              <a:t>.</a:t>
            </a:r>
          </a:p>
          <a:p>
            <a:pPr marL="400050" lvl="1" indent="0">
              <a:buNone/>
            </a:pPr>
            <a:endParaRPr lang="en-US" sz="2000" dirty="0">
              <a:ea typeface="MS PGothic" charset="0"/>
              <a:cs typeface="MS PGothic" charset="0"/>
            </a:endParaRPr>
          </a:p>
          <a:p>
            <a:pPr marL="355600" indent="-355600"/>
            <a:r>
              <a:rPr lang="en-US" sz="2400" dirty="0">
                <a:ea typeface="MS PGothic" charset="0"/>
                <a:cs typeface="MS PGothic" charset="0"/>
              </a:rPr>
              <a:t>Regardless of the amount</a:t>
            </a:r>
            <a:br>
              <a:rPr lang="en-US" sz="2400" dirty="0">
                <a:ea typeface="MS PGothic" charset="0"/>
                <a:cs typeface="MS PGothic" charset="0"/>
              </a:rPr>
            </a:br>
            <a:r>
              <a:rPr lang="en-US" sz="2400" dirty="0">
                <a:ea typeface="MS PGothic" charset="0"/>
                <a:cs typeface="MS PGothic" charset="0"/>
              </a:rPr>
              <a:t>of enzyme, a certain portion of the enzyme is inactivated by the inhibitor.</a:t>
            </a:r>
            <a:endParaRPr lang="en-US" sz="2400" dirty="0">
              <a:solidFill>
                <a:srgbClr val="000000"/>
              </a:solidFill>
              <a:ea typeface="MS PGothic" charset="0"/>
              <a:cs typeface="MS PGothic" charset="0"/>
            </a:endParaRPr>
          </a:p>
          <a:p>
            <a:pPr marL="755650" lvl="1" indent="-355600"/>
            <a:r>
              <a:rPr lang="en-US" sz="2000" dirty="0">
                <a:solidFill>
                  <a:srgbClr val="000000"/>
                </a:solidFill>
                <a:ea typeface="MS PGothic" charset="0"/>
                <a:cs typeface="MS PGothic" charset="0"/>
              </a:rPr>
              <a:t>Reversing the effect of a noncompetitive inhibitor requires a special chemical agent.</a:t>
            </a:r>
          </a:p>
        </p:txBody>
      </p:sp>
      <p:pic>
        <p:nvPicPr>
          <p:cNvPr id="5" name="Picture 4" descr="10_18_Figure.jpg"/>
          <p:cNvPicPr>
            <a:picLocks noChangeAspect="1"/>
          </p:cNvPicPr>
          <p:nvPr/>
        </p:nvPicPr>
        <p:blipFill rotWithShape="1">
          <a:blip r:embed="rId3">
            <a:extLst>
              <a:ext uri="{28A0092B-C50C-407E-A947-70E740481C1C}">
                <a14:useLocalDpi xmlns:a14="http://schemas.microsoft.com/office/drawing/2010/main" val="0"/>
              </a:ext>
            </a:extLst>
          </a:blip>
          <a:srcRect b="2561"/>
          <a:stretch/>
        </p:blipFill>
        <p:spPr>
          <a:xfrm>
            <a:off x="5370478" y="1485788"/>
            <a:ext cx="3697322" cy="4381612"/>
          </a:xfrm>
          <a:prstGeom prst="rect">
            <a:avLst/>
          </a:prstGeom>
        </p:spPr>
      </p:pic>
    </p:spTree>
    <p:extLst>
      <p:ext uri="{BB962C8B-B14F-4D97-AF65-F5344CB8AC3E}">
        <p14:creationId xmlns:p14="http://schemas.microsoft.com/office/powerpoint/2010/main" val="135040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mtClean="0">
                <a:ea typeface="MS PGothic" charset="0"/>
                <a:cs typeface="Times New Roman" charset="0"/>
              </a:rPr>
              <a:t>10.1 Amino Acids—A Second Look</a:t>
            </a:r>
            <a:endParaRPr lang="en-US" dirty="0">
              <a:ea typeface="MS PGothic" charset="0"/>
              <a:cs typeface="Times New Roman" charset="0"/>
            </a:endParaRPr>
          </a:p>
        </p:txBody>
      </p:sp>
      <p:sp>
        <p:nvSpPr>
          <p:cNvPr id="5" name="Content Placeholder 2"/>
          <p:cNvSpPr>
            <a:spLocks noGrp="1"/>
          </p:cNvSpPr>
          <p:nvPr>
            <p:ph idx="4294967295"/>
          </p:nvPr>
        </p:nvSpPr>
        <p:spPr>
          <a:xfrm>
            <a:off x="147637" y="905407"/>
            <a:ext cx="8848726" cy="830262"/>
          </a:xfrm>
        </p:spPr>
        <p:txBody>
          <a:bodyPr/>
          <a:lstStyle/>
          <a:p>
            <a:pPr>
              <a:spcBef>
                <a:spcPct val="0"/>
              </a:spcBef>
            </a:pPr>
            <a:r>
              <a:rPr lang="en-US" sz="2400" dirty="0">
                <a:solidFill>
                  <a:srgbClr val="141413"/>
                </a:solidFill>
                <a:ea typeface="MS PGothic" charset="0"/>
                <a:cs typeface="MS PGothic" charset="0"/>
              </a:rPr>
              <a:t>The </a:t>
            </a:r>
            <a:r>
              <a:rPr lang="en-US" sz="2400" i="1" dirty="0">
                <a:latin typeface="Symbol" pitchFamily="18" charset="2"/>
                <a:ea typeface="MS PGothic" charset="0"/>
                <a:cs typeface="Arial"/>
                <a:sym typeface="Symbol" charset="0"/>
              </a:rPr>
              <a:t>a</a:t>
            </a:r>
            <a:r>
              <a:rPr lang="en-US" sz="2400" dirty="0" smtClean="0">
                <a:solidFill>
                  <a:srgbClr val="141413"/>
                </a:solidFill>
                <a:ea typeface="MS PGothic" charset="0"/>
                <a:cs typeface="MS PGothic" charset="0"/>
              </a:rPr>
              <a:t> </a:t>
            </a:r>
            <a:r>
              <a:rPr lang="en-US" sz="2400" dirty="0">
                <a:solidFill>
                  <a:srgbClr val="141413"/>
                </a:solidFill>
                <a:ea typeface="MS PGothic" charset="0"/>
                <a:cs typeface="MS PGothic" charset="0"/>
              </a:rPr>
              <a:t>carbon is a chiral center in all of the amino acids except glycine.</a:t>
            </a:r>
          </a:p>
        </p:txBody>
      </p:sp>
      <p:pic>
        <p:nvPicPr>
          <p:cNvPr id="3" name="Picture 2" descr="10_Pg386_UnFigure_2.jpg"/>
          <p:cNvPicPr>
            <a:picLocks noChangeAspect="1"/>
          </p:cNvPicPr>
          <p:nvPr/>
        </p:nvPicPr>
        <p:blipFill rotWithShape="1">
          <a:blip r:embed="rId3">
            <a:extLst>
              <a:ext uri="{28A0092B-C50C-407E-A947-70E740481C1C}">
                <a14:useLocalDpi xmlns:a14="http://schemas.microsoft.com/office/drawing/2010/main" val="0"/>
              </a:ext>
            </a:extLst>
          </a:blip>
          <a:srcRect b="2561"/>
          <a:stretch/>
        </p:blipFill>
        <p:spPr>
          <a:xfrm>
            <a:off x="2412637" y="1789033"/>
            <a:ext cx="5400364" cy="4535567"/>
          </a:xfrm>
          <a:prstGeom prst="rect">
            <a:avLst/>
          </a:prstGeom>
        </p:spPr>
      </p:pic>
    </p:spTree>
    <p:extLst>
      <p:ext uri="{BB962C8B-B14F-4D97-AF65-F5344CB8AC3E}">
        <p14:creationId xmlns:p14="http://schemas.microsoft.com/office/powerpoint/2010/main" val="11537533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10.7 Factors That Affect Enzyme Activity</a:t>
            </a:r>
            <a:endParaRPr lang="en-US" dirty="0">
              <a:ea typeface="MS PGothic" charset="0"/>
              <a:cs typeface="Times New Roman" charset="0"/>
            </a:endParaRPr>
          </a:p>
        </p:txBody>
      </p:sp>
      <p:sp>
        <p:nvSpPr>
          <p:cNvPr id="3" name="TextBox 2"/>
          <p:cNvSpPr txBox="1"/>
          <p:nvPr/>
        </p:nvSpPr>
        <p:spPr>
          <a:xfrm>
            <a:off x="3361246" y="4694932"/>
            <a:ext cx="184666" cy="461665"/>
          </a:xfrm>
          <a:prstGeom prst="rect">
            <a:avLst/>
          </a:prstGeom>
          <a:noFill/>
        </p:spPr>
        <p:txBody>
          <a:bodyPr wrap="none" rtlCol="0">
            <a:spAutoFit/>
          </a:bodyPr>
          <a:lstStyle/>
          <a:p>
            <a:endParaRPr lang="en-US" dirty="0"/>
          </a:p>
        </p:txBody>
      </p:sp>
      <p:sp>
        <p:nvSpPr>
          <p:cNvPr id="7" name="Content Placeholder 2"/>
          <p:cNvSpPr>
            <a:spLocks noGrp="1"/>
          </p:cNvSpPr>
          <p:nvPr>
            <p:ph idx="4294967295"/>
          </p:nvPr>
        </p:nvSpPr>
        <p:spPr>
          <a:xfrm>
            <a:off x="76200" y="838200"/>
            <a:ext cx="5105400" cy="6124754"/>
          </a:xfrm>
        </p:spPr>
        <p:txBody>
          <a:bodyPr/>
          <a:lstStyle/>
          <a:p>
            <a:pPr marL="355600" indent="-355600">
              <a:buFontTx/>
              <a:buNone/>
            </a:pPr>
            <a:r>
              <a:rPr lang="en-US" sz="2800" b="1" dirty="0">
                <a:ea typeface="MS PGothic" charset="0"/>
                <a:cs typeface="MS PGothic" charset="0"/>
              </a:rPr>
              <a:t>Inhibitors</a:t>
            </a:r>
            <a:endParaRPr lang="en-US" sz="2800" dirty="0">
              <a:solidFill>
                <a:srgbClr val="000000"/>
              </a:solidFill>
              <a:ea typeface="MS PGothic" charset="0"/>
              <a:cs typeface="MS PGothic" charset="0"/>
            </a:endParaRPr>
          </a:p>
          <a:p>
            <a:pPr marL="355600" indent="-355600"/>
            <a:r>
              <a:rPr lang="en-US" sz="2600" dirty="0">
                <a:solidFill>
                  <a:srgbClr val="000000"/>
                </a:solidFill>
                <a:ea typeface="MS PGothic" charset="0"/>
                <a:cs typeface="MS PGothic" charset="0"/>
              </a:rPr>
              <a:t>In </a:t>
            </a:r>
            <a:r>
              <a:rPr lang="en-US" sz="2600" b="1" dirty="0">
                <a:solidFill>
                  <a:srgbClr val="000000"/>
                </a:solidFill>
                <a:ea typeface="MS PGothic" charset="0"/>
                <a:cs typeface="MS PGothic" charset="0"/>
              </a:rPr>
              <a:t>irreversible inhibition</a:t>
            </a:r>
            <a:r>
              <a:rPr lang="en-US" sz="2600" dirty="0">
                <a:solidFill>
                  <a:srgbClr val="000000"/>
                </a:solidFill>
                <a:ea typeface="MS PGothic" charset="0"/>
                <a:cs typeface="MS PGothic" charset="0"/>
              </a:rPr>
              <a:t>, the inhibitor forms a covalent bond with an amino acid side chain in the active site</a:t>
            </a:r>
            <a:r>
              <a:rPr lang="en-US" sz="2600" dirty="0" smtClean="0">
                <a:solidFill>
                  <a:srgbClr val="000000"/>
                </a:solidFill>
                <a:ea typeface="MS PGothic" charset="0"/>
                <a:cs typeface="MS PGothic" charset="0"/>
              </a:rPr>
              <a:t>.</a:t>
            </a:r>
          </a:p>
          <a:p>
            <a:pPr marL="0" indent="0">
              <a:buNone/>
            </a:pPr>
            <a:endParaRPr lang="en-US" sz="2600" dirty="0">
              <a:solidFill>
                <a:srgbClr val="000000"/>
              </a:solidFill>
              <a:ea typeface="MS PGothic" charset="0"/>
              <a:cs typeface="MS PGothic" charset="0"/>
            </a:endParaRPr>
          </a:p>
          <a:p>
            <a:pPr marL="355600" indent="-355600"/>
            <a:r>
              <a:rPr lang="en-US" sz="2600" dirty="0">
                <a:solidFill>
                  <a:srgbClr val="000000"/>
                </a:solidFill>
                <a:ea typeface="MS PGothic" charset="0"/>
                <a:cs typeface="MS PGothic" charset="0"/>
              </a:rPr>
              <a:t>The substrate is excluded or the catalytic </a:t>
            </a:r>
            <a:r>
              <a:rPr lang="en-US" sz="2600" dirty="0" smtClean="0">
                <a:solidFill>
                  <a:srgbClr val="000000"/>
                </a:solidFill>
                <a:ea typeface="MS PGothic" charset="0"/>
                <a:cs typeface="MS PGothic" charset="0"/>
              </a:rPr>
              <a:t>reaction blocked.</a:t>
            </a:r>
          </a:p>
          <a:p>
            <a:pPr marL="355600" indent="-355600"/>
            <a:endParaRPr lang="en-US" sz="2600" dirty="0">
              <a:solidFill>
                <a:srgbClr val="000000"/>
              </a:solidFill>
              <a:ea typeface="MS PGothic" charset="0"/>
              <a:cs typeface="MS PGothic" charset="0"/>
            </a:endParaRPr>
          </a:p>
          <a:p>
            <a:pPr marL="355600" indent="-355600"/>
            <a:r>
              <a:rPr lang="en-US" sz="2600" dirty="0">
                <a:solidFill>
                  <a:srgbClr val="000000"/>
                </a:solidFill>
                <a:ea typeface="MS PGothic" charset="0"/>
                <a:cs typeface="MS PGothic" charset="0"/>
              </a:rPr>
              <a:t>Irreversible inhibitors permanently inactivate enzymes.</a:t>
            </a:r>
          </a:p>
        </p:txBody>
      </p:sp>
      <p:pic>
        <p:nvPicPr>
          <p:cNvPr id="5" name="Picture 4" descr="10_19_Figure.jpg"/>
          <p:cNvPicPr>
            <a:picLocks noChangeAspect="1"/>
          </p:cNvPicPr>
          <p:nvPr/>
        </p:nvPicPr>
        <p:blipFill rotWithShape="1">
          <a:blip r:embed="rId3">
            <a:extLst>
              <a:ext uri="{28A0092B-C50C-407E-A947-70E740481C1C}">
                <a14:useLocalDpi xmlns:a14="http://schemas.microsoft.com/office/drawing/2010/main" val="0"/>
              </a:ext>
            </a:extLst>
          </a:blip>
          <a:srcRect b="2755"/>
          <a:stretch/>
        </p:blipFill>
        <p:spPr>
          <a:xfrm>
            <a:off x="5152291" y="1710318"/>
            <a:ext cx="3962402" cy="4380517"/>
          </a:xfrm>
          <a:prstGeom prst="rect">
            <a:avLst/>
          </a:prstGeom>
        </p:spPr>
      </p:pic>
    </p:spTree>
    <p:extLst>
      <p:ext uri="{BB962C8B-B14F-4D97-AF65-F5344CB8AC3E}">
        <p14:creationId xmlns:p14="http://schemas.microsoft.com/office/powerpoint/2010/main" val="5991780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10.7 Factors That Affect Enzyme Activity</a:t>
            </a:r>
            <a:endParaRPr lang="en-US" dirty="0">
              <a:ea typeface="MS PGothic" charset="0"/>
              <a:cs typeface="Times New Roman" charset="0"/>
            </a:endParaRPr>
          </a:p>
        </p:txBody>
      </p:sp>
      <p:pic>
        <p:nvPicPr>
          <p:cNvPr id="5" name="Picture 4" descr="10_Pg418_UnFigure_1.jpg"/>
          <p:cNvPicPr>
            <a:picLocks noChangeAspect="1"/>
          </p:cNvPicPr>
          <p:nvPr/>
        </p:nvPicPr>
        <p:blipFill rotWithShape="1">
          <a:blip r:embed="rId3">
            <a:extLst>
              <a:ext uri="{28A0092B-C50C-407E-A947-70E740481C1C}">
                <a14:useLocalDpi xmlns:a14="http://schemas.microsoft.com/office/drawing/2010/main" val="0"/>
              </a:ext>
            </a:extLst>
          </a:blip>
          <a:srcRect b="4480"/>
          <a:stretch/>
        </p:blipFill>
        <p:spPr>
          <a:xfrm>
            <a:off x="1007176" y="3840803"/>
            <a:ext cx="6864536" cy="2767995"/>
          </a:xfrm>
          <a:prstGeom prst="rect">
            <a:avLst/>
          </a:prstGeom>
        </p:spPr>
      </p:pic>
      <p:sp>
        <p:nvSpPr>
          <p:cNvPr id="7" name="Content Placeholder 2"/>
          <p:cNvSpPr>
            <a:spLocks noGrp="1"/>
          </p:cNvSpPr>
          <p:nvPr>
            <p:ph idx="4294967295"/>
          </p:nvPr>
        </p:nvSpPr>
        <p:spPr>
          <a:xfrm>
            <a:off x="381000" y="857250"/>
            <a:ext cx="8116888" cy="2960811"/>
          </a:xfrm>
        </p:spPr>
        <p:txBody>
          <a:bodyPr/>
          <a:lstStyle/>
          <a:p>
            <a:pPr marL="355600" indent="-355600">
              <a:buFontTx/>
              <a:buNone/>
            </a:pPr>
            <a:r>
              <a:rPr lang="en-US" sz="2800" b="1" dirty="0">
                <a:ea typeface="MS PGothic" charset="0"/>
                <a:cs typeface="MS PGothic" charset="0"/>
              </a:rPr>
              <a:t>Antibiotics Inhibit Bacterial Enzymes</a:t>
            </a:r>
            <a:endParaRPr lang="en-US" sz="2800" dirty="0">
              <a:solidFill>
                <a:srgbClr val="000000"/>
              </a:solidFill>
              <a:ea typeface="MS PGothic" charset="0"/>
              <a:cs typeface="MS PGothic" charset="0"/>
            </a:endParaRPr>
          </a:p>
          <a:p>
            <a:pPr marL="355600" indent="-355600"/>
            <a:r>
              <a:rPr lang="en-US" sz="2400" dirty="0">
                <a:ea typeface="MS PGothic" charset="0"/>
                <a:cs typeface="MS PGothic" charset="0"/>
              </a:rPr>
              <a:t>Penicillin is an irreversible inhibitor.</a:t>
            </a:r>
          </a:p>
          <a:p>
            <a:pPr marL="355600" indent="-355600"/>
            <a:r>
              <a:rPr lang="en-US" sz="2400" dirty="0">
                <a:ea typeface="MS PGothic" charset="0"/>
                <a:cs typeface="MS PGothic" charset="0"/>
              </a:rPr>
              <a:t>Penicillin binds to the active site of an enzyme that bacteria use in the synthesis of their cell walls.</a:t>
            </a:r>
          </a:p>
          <a:p>
            <a:pPr marL="355600" indent="-355600"/>
            <a:r>
              <a:rPr lang="en-US" sz="2400" dirty="0">
                <a:ea typeface="MS PGothic" charset="0"/>
                <a:cs typeface="MS PGothic" charset="0"/>
              </a:rPr>
              <a:t>When the bacterial enzyme bonds with penicillin, the enzyme loses its catalytic activity, and the growth of the bacterial cell wall slows</a:t>
            </a:r>
            <a:r>
              <a:rPr lang="en-US" sz="2400" dirty="0" smtClean="0">
                <a:ea typeface="MS PGothic" charset="0"/>
                <a:cs typeface="MS PGothic" charset="0"/>
              </a:rPr>
              <a:t>.</a:t>
            </a:r>
            <a:endParaRPr lang="en-US" sz="2400" dirty="0">
              <a:ea typeface="MS PGothic" charset="0"/>
              <a:cs typeface="MS PGothic" charset="0"/>
            </a:endParaRPr>
          </a:p>
        </p:txBody>
      </p:sp>
    </p:spTree>
    <p:extLst>
      <p:ext uri="{BB962C8B-B14F-4D97-AF65-F5344CB8AC3E}">
        <p14:creationId xmlns:p14="http://schemas.microsoft.com/office/powerpoint/2010/main" val="8385690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Learning Check</a:t>
            </a:r>
            <a:endParaRPr lang="en-US" dirty="0">
              <a:solidFill>
                <a:srgbClr val="00B050"/>
              </a:solidFill>
            </a:endParaRPr>
          </a:p>
        </p:txBody>
      </p:sp>
      <p:sp>
        <p:nvSpPr>
          <p:cNvPr id="3" name="Content Placeholder 2"/>
          <p:cNvSpPr>
            <a:spLocks noGrp="1"/>
          </p:cNvSpPr>
          <p:nvPr>
            <p:ph idx="1"/>
          </p:nvPr>
        </p:nvSpPr>
        <p:spPr>
          <a:xfrm>
            <a:off x="890954" y="1066800"/>
            <a:ext cx="8229600" cy="3440942"/>
          </a:xfrm>
        </p:spPr>
        <p:txBody>
          <a:bodyPr/>
          <a:lstStyle/>
          <a:p>
            <a:pPr marL="0" indent="0">
              <a:buNone/>
            </a:pPr>
            <a:r>
              <a:rPr lang="en-US" dirty="0" smtClean="0"/>
              <a:t>List the three main factors that affect Enzyme activity. </a:t>
            </a:r>
          </a:p>
          <a:p>
            <a:pPr marL="0" indent="0">
              <a:buNone/>
            </a:pPr>
            <a:endParaRPr lang="en-US" dirty="0"/>
          </a:p>
          <a:p>
            <a:pPr marL="0" indent="0">
              <a:buNone/>
            </a:pPr>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2917419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Learning Check</a:t>
            </a:r>
            <a:endParaRPr lang="en-US" dirty="0">
              <a:solidFill>
                <a:srgbClr val="00B050"/>
              </a:solidFill>
            </a:endParaRPr>
          </a:p>
        </p:txBody>
      </p:sp>
      <p:sp>
        <p:nvSpPr>
          <p:cNvPr id="3" name="Content Placeholder 2"/>
          <p:cNvSpPr>
            <a:spLocks noGrp="1"/>
          </p:cNvSpPr>
          <p:nvPr>
            <p:ph idx="1"/>
          </p:nvPr>
        </p:nvSpPr>
        <p:spPr>
          <a:xfrm>
            <a:off x="228600" y="838200"/>
            <a:ext cx="8229600" cy="5706177"/>
          </a:xfrm>
        </p:spPr>
        <p:txBody>
          <a:bodyPr/>
          <a:lstStyle/>
          <a:p>
            <a:pPr marL="0" indent="0">
              <a:buNone/>
            </a:pPr>
            <a:r>
              <a:rPr lang="en-US" dirty="0" smtClean="0"/>
              <a:t>Fill the in blanks/ finish the statement. </a:t>
            </a:r>
          </a:p>
          <a:p>
            <a:pPr marL="0" indent="0">
              <a:buNone/>
            </a:pPr>
            <a:endParaRPr lang="en-US" dirty="0" smtClean="0"/>
          </a:p>
          <a:p>
            <a:pPr marL="0" indent="0">
              <a:buNone/>
            </a:pPr>
            <a:r>
              <a:rPr lang="en-US" dirty="0" smtClean="0"/>
              <a:t>The </a:t>
            </a:r>
            <a:r>
              <a:rPr lang="en-US" dirty="0"/>
              <a:t>point at which an enzyme reacts at its maximum activity is called </a:t>
            </a:r>
            <a:r>
              <a:rPr lang="en-US" dirty="0" smtClean="0"/>
              <a:t>a</a:t>
            </a:r>
            <a:r>
              <a:rPr lang="en-US" dirty="0"/>
              <a:t> </a:t>
            </a:r>
            <a:r>
              <a:rPr lang="en-US" dirty="0" smtClean="0"/>
              <a:t>___________. </a:t>
            </a:r>
          </a:p>
          <a:p>
            <a:pPr marL="0" indent="0">
              <a:buNone/>
            </a:pPr>
            <a:endParaRPr lang="en-US" dirty="0"/>
          </a:p>
          <a:p>
            <a:pPr marL="0" indent="0">
              <a:buNone/>
            </a:pPr>
            <a:r>
              <a:rPr lang="en-US" dirty="0" smtClean="0"/>
              <a:t>An irreversible </a:t>
            </a:r>
            <a:r>
              <a:rPr lang="en-US" dirty="0"/>
              <a:t>inhibitor is one </a:t>
            </a:r>
            <a:r>
              <a:rPr lang="en-US" dirty="0" smtClean="0"/>
              <a:t>that</a:t>
            </a:r>
            <a:r>
              <a:rPr lang="en-US" dirty="0"/>
              <a:t> </a:t>
            </a:r>
            <a:r>
              <a:rPr lang="en-US" dirty="0" smtClean="0"/>
              <a:t>_____. </a:t>
            </a:r>
          </a:p>
          <a:p>
            <a:pPr marL="0" indent="0">
              <a:buNone/>
            </a:pPr>
            <a:endParaRPr lang="en-US" dirty="0"/>
          </a:p>
          <a:p>
            <a:pPr marL="0" indent="0">
              <a:buNone/>
            </a:pPr>
            <a:r>
              <a:rPr lang="en-US" dirty="0" smtClean="0"/>
              <a:t>The 2 types of reversible inhibitors are _________ and ___________. </a:t>
            </a:r>
          </a:p>
          <a:p>
            <a:pPr marL="0" indent="0">
              <a:buNone/>
            </a:pPr>
            <a:endParaRPr lang="en-US" dirty="0"/>
          </a:p>
        </p:txBody>
      </p:sp>
    </p:spTree>
    <p:extLst>
      <p:ext uri="{BB962C8B-B14F-4D97-AF65-F5344CB8AC3E}">
        <p14:creationId xmlns:p14="http://schemas.microsoft.com/office/powerpoint/2010/main" val="388049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94691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5" name="Title 1"/>
          <p:cNvSpPr txBox="1">
            <a:spLocks/>
          </p:cNvSpPr>
          <p:nvPr/>
        </p:nvSpPr>
        <p:spPr bwMode="auto">
          <a:xfrm>
            <a:off x="0" y="0"/>
            <a:ext cx="9144000" cy="584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Chapter 10 Study Guide</a:t>
            </a:r>
            <a:endParaRPr lang="en-US" dirty="0">
              <a:ea typeface="MS PGothic" charset="0"/>
              <a:cs typeface="Times New Roman" charset="0"/>
            </a:endParaRPr>
          </a:p>
        </p:txBody>
      </p:sp>
      <p:sp>
        <p:nvSpPr>
          <p:cNvPr id="7" name="Content Placeholder 2"/>
          <p:cNvSpPr>
            <a:spLocks noGrp="1"/>
          </p:cNvSpPr>
          <p:nvPr>
            <p:ph idx="1"/>
          </p:nvPr>
        </p:nvSpPr>
        <p:spPr>
          <a:xfrm>
            <a:off x="365124" y="879475"/>
            <a:ext cx="8626475" cy="4011355"/>
          </a:xfrm>
        </p:spPr>
        <p:txBody>
          <a:bodyPr/>
          <a:lstStyle/>
          <a:p>
            <a:pPr>
              <a:spcBef>
                <a:spcPts val="400"/>
              </a:spcBef>
              <a:buFontTx/>
              <a:buNone/>
            </a:pPr>
            <a:r>
              <a:rPr lang="en-US" sz="2400" b="1" dirty="0">
                <a:ea typeface="MS PGothic" charset="0"/>
                <a:cs typeface="MS PGothic" charset="0"/>
              </a:rPr>
              <a:t>10.1 Amino Acids—A Second Look</a:t>
            </a:r>
            <a:endParaRPr lang="en-US" sz="2400" dirty="0">
              <a:ea typeface="MS PGothic" charset="0"/>
              <a:cs typeface="MS PGothic" charset="0"/>
            </a:endParaRPr>
          </a:p>
          <a:p>
            <a:pPr>
              <a:spcBef>
                <a:spcPts val="400"/>
              </a:spcBef>
            </a:pPr>
            <a:r>
              <a:rPr lang="en-US" sz="2000" dirty="0">
                <a:solidFill>
                  <a:srgbClr val="141413"/>
                </a:solidFill>
                <a:ea typeface="MS PGothic" charset="0"/>
                <a:cs typeface="Arial" charset="0"/>
              </a:rPr>
              <a:t>Characterize the structure of an amino acid.</a:t>
            </a:r>
          </a:p>
          <a:p>
            <a:pPr lvl="1">
              <a:spcBef>
                <a:spcPts val="400"/>
              </a:spcBef>
            </a:pPr>
            <a:r>
              <a:rPr lang="en-US" sz="2000" dirty="0">
                <a:solidFill>
                  <a:srgbClr val="141413"/>
                </a:solidFill>
                <a:ea typeface="MS PGothic" charset="0"/>
                <a:cs typeface="Arial" charset="0"/>
              </a:rPr>
              <a:t>Draw the general structure of an amino acid.</a:t>
            </a:r>
          </a:p>
          <a:p>
            <a:pPr lvl="1">
              <a:spcBef>
                <a:spcPts val="400"/>
              </a:spcBef>
            </a:pPr>
            <a:r>
              <a:rPr lang="en-US" sz="2000" dirty="0" smtClean="0">
                <a:solidFill>
                  <a:srgbClr val="141413"/>
                </a:solidFill>
                <a:ea typeface="MS PGothic" charset="0"/>
                <a:cs typeface="Arial" charset="0"/>
              </a:rPr>
              <a:t>Identify </a:t>
            </a:r>
            <a:r>
              <a:rPr lang="en-US" sz="2000" dirty="0">
                <a:solidFill>
                  <a:srgbClr val="141413"/>
                </a:solidFill>
                <a:ea typeface="MS PGothic" charset="0"/>
                <a:cs typeface="Arial" charset="0"/>
              </a:rPr>
              <a:t>amino acids based on their polarity.</a:t>
            </a:r>
            <a:endParaRPr lang="en-US" sz="2000" dirty="0">
              <a:ea typeface="MS PGothic" charset="0"/>
              <a:cs typeface="Arial" charset="0"/>
            </a:endParaRPr>
          </a:p>
          <a:p>
            <a:pPr>
              <a:spcBef>
                <a:spcPts val="400"/>
              </a:spcBef>
              <a:buFontTx/>
              <a:buNone/>
            </a:pPr>
            <a:r>
              <a:rPr lang="en-US" sz="2400" b="1" dirty="0">
                <a:ea typeface="MS PGothic" charset="0"/>
                <a:cs typeface="MS PGothic" charset="0"/>
              </a:rPr>
              <a:t>10.2 Protein Formation</a:t>
            </a:r>
            <a:endParaRPr lang="en-US" sz="2400" dirty="0">
              <a:ea typeface="MS PGothic" charset="0"/>
              <a:cs typeface="MS PGothic" charset="0"/>
            </a:endParaRPr>
          </a:p>
          <a:p>
            <a:pPr>
              <a:spcBef>
                <a:spcPts val="400"/>
              </a:spcBef>
            </a:pPr>
            <a:r>
              <a:rPr lang="en-US" sz="2000" dirty="0">
                <a:solidFill>
                  <a:srgbClr val="141413"/>
                </a:solidFill>
                <a:ea typeface="MS PGothic" charset="0"/>
                <a:cs typeface="Arial" charset="0"/>
              </a:rPr>
              <a:t>Form peptide bonds from amino acids.</a:t>
            </a:r>
          </a:p>
          <a:p>
            <a:pPr lvl="1">
              <a:spcBef>
                <a:spcPts val="400"/>
              </a:spcBef>
            </a:pPr>
            <a:r>
              <a:rPr lang="en-US" sz="2000" dirty="0">
                <a:solidFill>
                  <a:srgbClr val="141413"/>
                </a:solidFill>
                <a:ea typeface="MS PGothic" charset="0"/>
                <a:cs typeface="Arial" charset="0"/>
              </a:rPr>
              <a:t>Predict the products of a biological condensation or hydrolysis reaction, </a:t>
            </a:r>
            <a:r>
              <a:rPr lang="en-US" sz="2000" b="1" u="sng" dirty="0">
                <a:solidFill>
                  <a:srgbClr val="141413"/>
                </a:solidFill>
                <a:ea typeface="MS PGothic" charset="0"/>
                <a:cs typeface="Arial" charset="0"/>
              </a:rPr>
              <a:t>including peptide bond formation</a:t>
            </a:r>
            <a:r>
              <a:rPr lang="en-US" sz="2000" dirty="0">
                <a:solidFill>
                  <a:srgbClr val="141413"/>
                </a:solidFill>
                <a:ea typeface="MS PGothic" charset="0"/>
                <a:cs typeface="Arial" charset="0"/>
              </a:rPr>
              <a:t>.</a:t>
            </a:r>
          </a:p>
          <a:p>
            <a:pPr lvl="1">
              <a:spcBef>
                <a:spcPts val="400"/>
              </a:spcBef>
            </a:pPr>
            <a:r>
              <a:rPr lang="en-US" sz="2000" dirty="0" smtClean="0">
                <a:solidFill>
                  <a:srgbClr val="141413"/>
                </a:solidFill>
                <a:ea typeface="ヒラギノ角ゴ ProN W3" charset="0"/>
                <a:cs typeface="ヒラギノ角ゴ ProN W3" charset="0"/>
              </a:rPr>
              <a:t>Draw </a:t>
            </a:r>
            <a:r>
              <a:rPr lang="en-US" sz="2000" dirty="0">
                <a:solidFill>
                  <a:srgbClr val="141413"/>
                </a:solidFill>
                <a:ea typeface="ヒラギノ角ゴ ProN W3" charset="0"/>
                <a:cs typeface="ヒラギノ角ゴ ProN W3" charset="0"/>
              </a:rPr>
              <a:t>a short peptide sequence given its one-letter or three-letter abbreviations.</a:t>
            </a:r>
          </a:p>
          <a:p>
            <a:pPr lvl="1">
              <a:spcBef>
                <a:spcPts val="400"/>
              </a:spcBef>
            </a:pPr>
            <a:r>
              <a:rPr lang="en-US" sz="2000" dirty="0">
                <a:solidFill>
                  <a:srgbClr val="141413"/>
                </a:solidFill>
                <a:ea typeface="ヒラギノ角ゴ ProN W3" charset="0"/>
                <a:cs typeface="ヒラギノ角ゴ ProN W3" charset="0"/>
              </a:rPr>
              <a:t>Identify the N-terminus and C-terminus of a short peptide sequence.</a:t>
            </a:r>
            <a:endParaRPr lang="en-US" sz="2000" dirty="0">
              <a:ea typeface="MS PGothic" charset="0"/>
              <a:cs typeface="Arial" charset="0"/>
            </a:endParaRPr>
          </a:p>
        </p:txBody>
      </p:sp>
    </p:spTree>
    <p:extLst>
      <p:ext uri="{BB962C8B-B14F-4D97-AF65-F5344CB8AC3E}">
        <p14:creationId xmlns:p14="http://schemas.microsoft.com/office/powerpoint/2010/main" val="4848713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Chapter 10 Study Guide </a:t>
            </a:r>
            <a:r>
              <a:rPr lang="en-US" dirty="0">
                <a:cs typeface="Times New Roman" charset="0"/>
              </a:rPr>
              <a:t>(continued)</a:t>
            </a:r>
            <a:endParaRPr lang="en-US" dirty="0">
              <a:ea typeface="MS PGothic" charset="0"/>
              <a:cs typeface="Times New Roman" charset="0"/>
            </a:endParaRPr>
          </a:p>
        </p:txBody>
      </p:sp>
      <p:sp>
        <p:nvSpPr>
          <p:cNvPr id="5" name="Content Placeholder 2"/>
          <p:cNvSpPr>
            <a:spLocks noGrp="1"/>
          </p:cNvSpPr>
          <p:nvPr>
            <p:ph idx="1"/>
          </p:nvPr>
        </p:nvSpPr>
        <p:spPr>
          <a:xfrm>
            <a:off x="365125" y="879475"/>
            <a:ext cx="8169275" cy="5058308"/>
          </a:xfrm>
        </p:spPr>
        <p:txBody>
          <a:bodyPr/>
          <a:lstStyle/>
          <a:p>
            <a:pPr>
              <a:spcBef>
                <a:spcPts val="400"/>
              </a:spcBef>
              <a:buFontTx/>
              <a:buNone/>
            </a:pPr>
            <a:r>
              <a:rPr lang="en-US" sz="2600" b="1" dirty="0">
                <a:ea typeface="MS PGothic" charset="0"/>
                <a:cs typeface="MS PGothic" charset="0"/>
              </a:rPr>
              <a:t>10.3 The Three-Dimensional Structure of Proteins</a:t>
            </a:r>
            <a:endParaRPr lang="en-US" sz="2600" dirty="0">
              <a:ea typeface="MS PGothic" charset="0"/>
              <a:cs typeface="MS PGothic" charset="0"/>
            </a:endParaRPr>
          </a:p>
          <a:p>
            <a:pPr>
              <a:spcBef>
                <a:spcPts val="400"/>
              </a:spcBef>
            </a:pPr>
            <a:r>
              <a:rPr lang="en-US" sz="2000" dirty="0">
                <a:solidFill>
                  <a:srgbClr val="141413"/>
                </a:solidFill>
                <a:ea typeface="MS PGothic" charset="0"/>
                <a:cs typeface="Arial" charset="0"/>
              </a:rPr>
              <a:t>Describe how the levels of protein structure maintain protein shape.</a:t>
            </a:r>
          </a:p>
          <a:p>
            <a:pPr lvl="1">
              <a:spcBef>
                <a:spcPts val="400"/>
              </a:spcBef>
            </a:pPr>
            <a:r>
              <a:rPr lang="en-US" sz="2000" dirty="0">
                <a:solidFill>
                  <a:srgbClr val="141413"/>
                </a:solidFill>
                <a:ea typeface="MS PGothic" charset="0"/>
                <a:cs typeface="Arial" charset="0"/>
              </a:rPr>
              <a:t>Describe the attractive forces present as a protein folds into its three-dimensional shape.</a:t>
            </a:r>
          </a:p>
          <a:p>
            <a:pPr lvl="1">
              <a:spcBef>
                <a:spcPts val="400"/>
              </a:spcBef>
            </a:pPr>
            <a:r>
              <a:rPr lang="en-US" sz="2000" dirty="0">
                <a:solidFill>
                  <a:srgbClr val="141413"/>
                </a:solidFill>
                <a:ea typeface="MS PGothic" charset="0"/>
                <a:cs typeface="Arial" charset="0"/>
              </a:rPr>
              <a:t>Distinguish the levels of protein structure.</a:t>
            </a:r>
          </a:p>
          <a:p>
            <a:pPr>
              <a:spcBef>
                <a:spcPts val="400"/>
              </a:spcBef>
              <a:buFontTx/>
              <a:buNone/>
            </a:pPr>
            <a:r>
              <a:rPr lang="en-US" sz="2600" b="1" dirty="0">
                <a:ea typeface="MS PGothic" charset="0"/>
                <a:cs typeface="MS PGothic" charset="0"/>
              </a:rPr>
              <a:t>10.4 Denaturation of Proteins</a:t>
            </a:r>
            <a:endParaRPr lang="en-US" sz="2600" dirty="0">
              <a:ea typeface="MS PGothic" charset="0"/>
              <a:cs typeface="MS PGothic" charset="0"/>
            </a:endParaRPr>
          </a:p>
          <a:p>
            <a:pPr>
              <a:spcBef>
                <a:spcPts val="400"/>
              </a:spcBef>
            </a:pPr>
            <a:r>
              <a:rPr lang="en-US" sz="2000" dirty="0">
                <a:solidFill>
                  <a:srgbClr val="141413"/>
                </a:solidFill>
                <a:ea typeface="MS PGothic" charset="0"/>
                <a:cs typeface="Arial" charset="0"/>
              </a:rPr>
              <a:t>Define protein denaturation and discuss its causes.</a:t>
            </a:r>
          </a:p>
          <a:p>
            <a:pPr lvl="1">
              <a:spcBef>
                <a:spcPts val="400"/>
              </a:spcBef>
            </a:pPr>
            <a:r>
              <a:rPr lang="en-US" sz="2000" dirty="0">
                <a:solidFill>
                  <a:srgbClr val="141413"/>
                </a:solidFill>
                <a:ea typeface="MS PGothic" charset="0"/>
                <a:cs typeface="Arial" charset="0"/>
              </a:rPr>
              <a:t>List the causes of protein denaturation and the attractive forces affected.</a:t>
            </a:r>
          </a:p>
          <a:p>
            <a:pPr>
              <a:spcAft>
                <a:spcPts val="300"/>
              </a:spcAft>
              <a:buFontTx/>
              <a:buNone/>
            </a:pPr>
            <a:r>
              <a:rPr lang="en-US" sz="2600" b="1" dirty="0" smtClean="0">
                <a:ea typeface="MS PGothic" charset="0"/>
                <a:cs typeface="MS PGothic" charset="0"/>
              </a:rPr>
              <a:t>10.5 </a:t>
            </a:r>
            <a:r>
              <a:rPr lang="en-US" sz="2600" b="1" dirty="0">
                <a:ea typeface="MS PGothic" charset="0"/>
                <a:cs typeface="MS PGothic" charset="0"/>
              </a:rPr>
              <a:t>Protein Functions</a:t>
            </a:r>
            <a:endParaRPr lang="en-US" sz="2600" dirty="0">
              <a:ea typeface="MS PGothic" charset="0"/>
              <a:cs typeface="MS PGothic" charset="0"/>
            </a:endParaRPr>
          </a:p>
          <a:p>
            <a:pPr>
              <a:spcAft>
                <a:spcPts val="300"/>
              </a:spcAft>
            </a:pPr>
            <a:r>
              <a:rPr lang="en-US" sz="2000" dirty="0">
                <a:solidFill>
                  <a:srgbClr val="141413"/>
                </a:solidFill>
                <a:ea typeface="MS PGothic" charset="0"/>
                <a:cs typeface="Arial" charset="0"/>
              </a:rPr>
              <a:t>Compare the various functions of proteins.</a:t>
            </a:r>
          </a:p>
          <a:p>
            <a:pPr lvl="1">
              <a:spcAft>
                <a:spcPts val="300"/>
              </a:spcAft>
            </a:pPr>
            <a:r>
              <a:rPr lang="en-US" sz="2000" dirty="0">
                <a:solidFill>
                  <a:srgbClr val="141413"/>
                </a:solidFill>
                <a:ea typeface="MS PGothic" charset="0"/>
                <a:cs typeface="Arial" charset="0"/>
              </a:rPr>
              <a:t>Identify various functions of proteins.</a:t>
            </a:r>
          </a:p>
          <a:p>
            <a:pPr lvl="1">
              <a:spcAft>
                <a:spcPts val="300"/>
              </a:spcAft>
            </a:pPr>
            <a:r>
              <a:rPr lang="en-US" sz="2000" dirty="0">
                <a:solidFill>
                  <a:srgbClr val="141413"/>
                </a:solidFill>
                <a:ea typeface="ヒラギノ角ゴ ProN W3" charset="0"/>
                <a:cs typeface="ヒラギノ角ゴ ProN W3" charset="0"/>
              </a:rPr>
              <a:t>P</a:t>
            </a:r>
            <a:r>
              <a:rPr lang="en-US" sz="2000" dirty="0">
                <a:solidFill>
                  <a:srgbClr val="141413"/>
                </a:solidFill>
                <a:ea typeface="MS PGothic" charset="0"/>
                <a:cs typeface="Arial" charset="0"/>
              </a:rPr>
              <a:t>rovide examples of protein structure dictating protein function.</a:t>
            </a:r>
            <a:endParaRPr lang="en-US" sz="2000" dirty="0">
              <a:ea typeface="MS PGothic" charset="0"/>
              <a:cs typeface="Arial" charset="0"/>
            </a:endParaRPr>
          </a:p>
        </p:txBody>
      </p:sp>
    </p:spTree>
    <p:extLst>
      <p:ext uri="{BB962C8B-B14F-4D97-AF65-F5344CB8AC3E}">
        <p14:creationId xmlns:p14="http://schemas.microsoft.com/office/powerpoint/2010/main" val="26198123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Chapter 10 </a:t>
            </a:r>
            <a:r>
              <a:rPr lang="en-US" smtClean="0">
                <a:ea typeface="MS PGothic" charset="0"/>
                <a:cs typeface="Times New Roman" charset="0"/>
              </a:rPr>
              <a:t>Study Guide </a:t>
            </a:r>
            <a:r>
              <a:rPr lang="en-US">
                <a:cs typeface="Times New Roman" charset="0"/>
              </a:rPr>
              <a:t>(continued)</a:t>
            </a:r>
            <a:endParaRPr lang="en-US" dirty="0">
              <a:ea typeface="MS PGothic" charset="0"/>
              <a:cs typeface="Times New Roman" charset="0"/>
            </a:endParaRPr>
          </a:p>
        </p:txBody>
      </p:sp>
      <p:sp>
        <p:nvSpPr>
          <p:cNvPr id="5" name="Content Placeholder 2"/>
          <p:cNvSpPr>
            <a:spLocks noGrp="1"/>
          </p:cNvSpPr>
          <p:nvPr>
            <p:ph idx="4294967295"/>
          </p:nvPr>
        </p:nvSpPr>
        <p:spPr>
          <a:xfrm>
            <a:off x="365125" y="879475"/>
            <a:ext cx="7988300" cy="4789003"/>
          </a:xfrm>
        </p:spPr>
        <p:txBody>
          <a:bodyPr/>
          <a:lstStyle/>
          <a:p>
            <a:pPr>
              <a:spcAft>
                <a:spcPts val="300"/>
              </a:spcAft>
              <a:buFontTx/>
              <a:buNone/>
            </a:pPr>
            <a:r>
              <a:rPr lang="en-US" sz="2600" b="1" dirty="0">
                <a:ea typeface="MS PGothic" charset="0"/>
                <a:cs typeface="MS PGothic" charset="0"/>
              </a:rPr>
              <a:t>10.6 Enzymes—Life</a:t>
            </a:r>
            <a:r>
              <a:rPr lang="en-US" altLang="ja-JP" sz="2600" b="1" dirty="0">
                <a:ea typeface="MS PGothic" charset="0"/>
                <a:cs typeface="MS PGothic" charset="0"/>
              </a:rPr>
              <a:t>’s Catalysts</a:t>
            </a:r>
            <a:endParaRPr lang="en-US" altLang="ja-JP" sz="2600" dirty="0">
              <a:ea typeface="MS PGothic" charset="0"/>
              <a:cs typeface="MS PGothic" charset="0"/>
            </a:endParaRPr>
          </a:p>
          <a:p>
            <a:pPr>
              <a:spcAft>
                <a:spcPts val="300"/>
              </a:spcAft>
            </a:pPr>
            <a:r>
              <a:rPr lang="en-US" sz="2000" dirty="0">
                <a:solidFill>
                  <a:srgbClr val="141413"/>
                </a:solidFill>
                <a:ea typeface="MS PGothic" charset="0"/>
                <a:cs typeface="Arial" charset="0"/>
              </a:rPr>
              <a:t>Describe how an enzyme catalyzes a biochemical reaction.</a:t>
            </a:r>
          </a:p>
          <a:p>
            <a:pPr lvl="1">
              <a:spcAft>
                <a:spcPts val="300"/>
              </a:spcAft>
            </a:pPr>
            <a:r>
              <a:rPr lang="en-US" sz="2000" dirty="0">
                <a:solidFill>
                  <a:srgbClr val="141413"/>
                </a:solidFill>
                <a:ea typeface="MS PGothic" charset="0"/>
                <a:cs typeface="Arial" charset="0"/>
              </a:rPr>
              <a:t>Define active site and substrate.</a:t>
            </a:r>
          </a:p>
          <a:p>
            <a:pPr lvl="1">
              <a:spcAft>
                <a:spcPts val="300"/>
              </a:spcAft>
            </a:pPr>
            <a:r>
              <a:rPr lang="en-US" sz="2000" dirty="0" smtClean="0">
                <a:solidFill>
                  <a:srgbClr val="141413"/>
                </a:solidFill>
                <a:ea typeface="ヒラギノ角ゴ ProN W3" charset="0"/>
                <a:cs typeface="ヒラギノ角ゴ ProN W3" charset="0"/>
              </a:rPr>
              <a:t>D</a:t>
            </a:r>
            <a:r>
              <a:rPr lang="en-US" sz="2000" dirty="0" smtClean="0">
                <a:solidFill>
                  <a:srgbClr val="141413"/>
                </a:solidFill>
                <a:ea typeface="MS PGothic" charset="0"/>
                <a:cs typeface="Arial" charset="0"/>
              </a:rPr>
              <a:t>istinguish </a:t>
            </a:r>
            <a:r>
              <a:rPr lang="en-US" sz="2000" dirty="0">
                <a:solidFill>
                  <a:srgbClr val="141413"/>
                </a:solidFill>
                <a:ea typeface="MS PGothic" charset="0"/>
                <a:cs typeface="Arial" charset="0"/>
              </a:rPr>
              <a:t>the lock-and-key model from the induced-fit model.</a:t>
            </a:r>
          </a:p>
          <a:p>
            <a:pPr lvl="1">
              <a:spcAft>
                <a:spcPts val="300"/>
              </a:spcAft>
            </a:pPr>
            <a:r>
              <a:rPr lang="en-US" sz="2000" dirty="0">
                <a:solidFill>
                  <a:srgbClr val="141413"/>
                </a:solidFill>
                <a:ea typeface="ヒラギノ角ゴ ProN W3" charset="0"/>
                <a:cs typeface="ヒラギノ角ゴ ProN W3" charset="0"/>
              </a:rPr>
              <a:t>Di</a:t>
            </a:r>
            <a:r>
              <a:rPr lang="en-US" sz="2000" dirty="0">
                <a:solidFill>
                  <a:srgbClr val="141413"/>
                </a:solidFill>
                <a:ea typeface="MS PGothic" charset="0"/>
                <a:cs typeface="Arial" charset="0"/>
              </a:rPr>
              <a:t>scuss factors that lower the activation energy and speed reaction for an enzyme-catalyzed reaction.</a:t>
            </a:r>
            <a:endParaRPr lang="en-US" sz="2000" dirty="0">
              <a:ea typeface="MS PGothic" charset="0"/>
              <a:cs typeface="Arial" charset="0"/>
            </a:endParaRPr>
          </a:p>
          <a:p>
            <a:pPr>
              <a:spcAft>
                <a:spcPts val="300"/>
              </a:spcAft>
              <a:buFontTx/>
              <a:buNone/>
            </a:pPr>
            <a:r>
              <a:rPr lang="en-US" sz="2600" b="1" dirty="0">
                <a:ea typeface="MS PGothic" charset="0"/>
                <a:cs typeface="MS PGothic" charset="0"/>
              </a:rPr>
              <a:t>10.7 Factors That Affect Enzyme Activity</a:t>
            </a:r>
            <a:endParaRPr lang="en-US" sz="2600" dirty="0">
              <a:ea typeface="MS PGothic" charset="0"/>
              <a:cs typeface="MS PGothic" charset="0"/>
            </a:endParaRPr>
          </a:p>
          <a:p>
            <a:pPr>
              <a:spcAft>
                <a:spcPts val="300"/>
              </a:spcAft>
            </a:pPr>
            <a:r>
              <a:rPr lang="en-US" sz="2000" dirty="0">
                <a:solidFill>
                  <a:srgbClr val="141413"/>
                </a:solidFill>
                <a:ea typeface="MS PGothic" charset="0"/>
                <a:cs typeface="Arial" charset="0"/>
              </a:rPr>
              <a:t>Discuss factors that enhance and inhibit enzyme activity.</a:t>
            </a:r>
          </a:p>
          <a:p>
            <a:pPr lvl="1">
              <a:spcAft>
                <a:spcPts val="300"/>
              </a:spcAft>
            </a:pPr>
            <a:r>
              <a:rPr lang="en-US" sz="2000" dirty="0">
                <a:solidFill>
                  <a:srgbClr val="141413"/>
                </a:solidFill>
                <a:ea typeface="MS PGothic" charset="0"/>
                <a:cs typeface="Arial" charset="0"/>
              </a:rPr>
              <a:t>Describe how substrate concentration, pH, temperature, and inhibition affect enzyme activity.</a:t>
            </a:r>
          </a:p>
          <a:p>
            <a:pPr lvl="1">
              <a:spcAft>
                <a:spcPts val="300"/>
              </a:spcAft>
            </a:pPr>
            <a:r>
              <a:rPr lang="en-US" sz="2000" dirty="0">
                <a:solidFill>
                  <a:srgbClr val="141413"/>
                </a:solidFill>
                <a:ea typeface="MS PGothic" charset="0"/>
                <a:cs typeface="Arial" charset="0"/>
              </a:rPr>
              <a:t>Distinguish competitive, noncompetitive, and irreversible inhibition.</a:t>
            </a:r>
          </a:p>
        </p:txBody>
      </p:sp>
    </p:spTree>
    <p:extLst>
      <p:ext uri="{BB962C8B-B14F-4D97-AF65-F5344CB8AC3E}">
        <p14:creationId xmlns:p14="http://schemas.microsoft.com/office/powerpoint/2010/main" val="36455136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863" y="378588"/>
            <a:ext cx="7886700" cy="994172"/>
          </a:xfrm>
        </p:spPr>
        <p:txBody>
          <a:bodyPr/>
          <a:lstStyle/>
          <a:p>
            <a:r>
              <a:rPr lang="en-US" dirty="0" smtClean="0"/>
              <a:t>Additional Practice Problems and Videos </a:t>
            </a:r>
            <a:endParaRPr lang="en-US" dirty="0"/>
          </a:p>
        </p:txBody>
      </p:sp>
      <p:sp>
        <p:nvSpPr>
          <p:cNvPr id="3" name="Content Placeholder 2"/>
          <p:cNvSpPr>
            <a:spLocks noGrp="1"/>
          </p:cNvSpPr>
          <p:nvPr>
            <p:ph idx="1"/>
          </p:nvPr>
        </p:nvSpPr>
        <p:spPr>
          <a:xfrm>
            <a:off x="768549" y="1661694"/>
            <a:ext cx="8618219" cy="4041876"/>
          </a:xfrm>
        </p:spPr>
        <p:txBody>
          <a:bodyPr>
            <a:normAutofit/>
          </a:bodyPr>
          <a:lstStyle/>
          <a:p>
            <a:pPr marL="0" indent="0">
              <a:buNone/>
            </a:pPr>
            <a:r>
              <a:rPr lang="en-US" dirty="0" smtClean="0"/>
              <a:t>Book –</a:t>
            </a:r>
          </a:p>
          <a:p>
            <a:endParaRPr lang="en-US" dirty="0"/>
          </a:p>
          <a:p>
            <a:pPr marL="0" indent="0">
              <a:buNone/>
            </a:pPr>
            <a:endParaRPr lang="en-US" dirty="0"/>
          </a:p>
          <a:p>
            <a:pPr marL="0" indent="0">
              <a:buNone/>
            </a:pPr>
            <a:r>
              <a:rPr lang="en-US" dirty="0" smtClean="0"/>
              <a:t>YouTube- </a:t>
            </a:r>
          </a:p>
          <a:p>
            <a:pPr marL="0" indent="0">
              <a:buNone/>
            </a:pPr>
            <a:r>
              <a:rPr lang="en-US" sz="1500" dirty="0" smtClean="0"/>
              <a:t>Biomolecule Summary- Chapters 6, 7, and 10. </a:t>
            </a:r>
            <a:r>
              <a:rPr lang="en-US" sz="1600" dirty="0">
                <a:hlinkClick r:id="rId2"/>
              </a:rPr>
              <a:t>https://</a:t>
            </a:r>
            <a:r>
              <a:rPr lang="en-US" sz="1600" dirty="0" smtClean="0">
                <a:hlinkClick r:id="rId2"/>
              </a:rPr>
              <a:t>www.youtube.com/watch?v=H8WJ2KENlK0</a:t>
            </a:r>
            <a:endParaRPr lang="en-US" sz="1500" dirty="0" smtClean="0"/>
          </a:p>
          <a:p>
            <a:pPr marL="0" indent="0">
              <a:buNone/>
            </a:pPr>
            <a:r>
              <a:rPr lang="en-US" sz="1500" dirty="0" smtClean="0"/>
              <a:t>Amino Acids, Peptide Bonds, Protein Structure-</a:t>
            </a:r>
          </a:p>
          <a:p>
            <a:pPr marL="0" indent="0">
              <a:buNone/>
            </a:pPr>
            <a:r>
              <a:rPr lang="en-US" sz="1600" dirty="0" smtClean="0">
                <a:hlinkClick r:id="rId3"/>
              </a:rPr>
              <a:t>https</a:t>
            </a:r>
            <a:r>
              <a:rPr lang="en-US" sz="1600" dirty="0">
                <a:hlinkClick r:id="rId3"/>
              </a:rPr>
              <a:t>://</a:t>
            </a:r>
            <a:r>
              <a:rPr lang="en-US" sz="1600" dirty="0" smtClean="0">
                <a:hlinkClick r:id="rId3"/>
              </a:rPr>
              <a:t>www.youtube.com/watch?v=hok2hyED9go</a:t>
            </a:r>
            <a:endParaRPr lang="en-US" sz="1600" dirty="0" smtClean="0"/>
          </a:p>
          <a:p>
            <a:pPr marL="0" indent="0">
              <a:buNone/>
            </a:pPr>
            <a:r>
              <a:rPr lang="en-US" sz="1600" dirty="0" smtClean="0"/>
              <a:t>Enzymes and </a:t>
            </a:r>
            <a:r>
              <a:rPr lang="en-US" sz="1600" dirty="0">
                <a:solidFill>
                  <a:srgbClr val="141413"/>
                </a:solidFill>
                <a:ea typeface="MS PGothic" charset="0"/>
                <a:cs typeface="Arial" charset="0"/>
              </a:rPr>
              <a:t>D</a:t>
            </a:r>
            <a:r>
              <a:rPr lang="en-US" sz="1600" dirty="0" smtClean="0">
                <a:solidFill>
                  <a:srgbClr val="141413"/>
                </a:solidFill>
                <a:ea typeface="MS PGothic" charset="0"/>
                <a:cs typeface="Arial" charset="0"/>
              </a:rPr>
              <a:t>enaturation</a:t>
            </a:r>
            <a:r>
              <a:rPr lang="en-US" sz="1600" dirty="0" smtClean="0"/>
              <a:t>- </a:t>
            </a:r>
          </a:p>
          <a:p>
            <a:pPr marL="0" indent="0">
              <a:buNone/>
            </a:pPr>
            <a:r>
              <a:rPr lang="en-US" sz="1600" dirty="0">
                <a:hlinkClick r:id="rId4"/>
              </a:rPr>
              <a:t>https://www.youtube.com/watch?v=qgVFkRn8f10</a:t>
            </a:r>
            <a:endParaRPr lang="en-US" sz="1600" dirty="0" smtClean="0"/>
          </a:p>
        </p:txBody>
      </p:sp>
      <p:graphicFrame>
        <p:nvGraphicFramePr>
          <p:cNvPr id="5" name="Table 4"/>
          <p:cNvGraphicFramePr>
            <a:graphicFrameLocks noGrp="1"/>
          </p:cNvGraphicFramePr>
          <p:nvPr>
            <p:extLst>
              <p:ext uri="{D42A27DB-BD31-4B8C-83A1-F6EECF244321}">
                <p14:modId xmlns:p14="http://schemas.microsoft.com/office/powerpoint/2010/main" val="483222158"/>
              </p:ext>
            </p:extLst>
          </p:nvPr>
        </p:nvGraphicFramePr>
        <p:xfrm>
          <a:off x="2485690" y="1752600"/>
          <a:ext cx="6006703" cy="523876"/>
        </p:xfrm>
        <a:graphic>
          <a:graphicData uri="http://schemas.openxmlformats.org/drawingml/2006/table">
            <a:tbl>
              <a:tblPr/>
              <a:tblGrid>
                <a:gridCol w="798968">
                  <a:extLst>
                    <a:ext uri="{9D8B030D-6E8A-4147-A177-3AD203B41FA5}">
                      <a16:colId xmlns:a16="http://schemas.microsoft.com/office/drawing/2014/main" val="849925585"/>
                    </a:ext>
                  </a:extLst>
                </a:gridCol>
                <a:gridCol w="702707">
                  <a:extLst>
                    <a:ext uri="{9D8B030D-6E8A-4147-A177-3AD203B41FA5}">
                      <a16:colId xmlns:a16="http://schemas.microsoft.com/office/drawing/2014/main" val="2921592230"/>
                    </a:ext>
                  </a:extLst>
                </a:gridCol>
                <a:gridCol w="3247728">
                  <a:extLst>
                    <a:ext uri="{9D8B030D-6E8A-4147-A177-3AD203B41FA5}">
                      <a16:colId xmlns:a16="http://schemas.microsoft.com/office/drawing/2014/main" val="3489059749"/>
                    </a:ext>
                  </a:extLst>
                </a:gridCol>
                <a:gridCol w="1257300">
                  <a:extLst>
                    <a:ext uri="{9D8B030D-6E8A-4147-A177-3AD203B41FA5}">
                      <a16:colId xmlns:a16="http://schemas.microsoft.com/office/drawing/2014/main" val="395015875"/>
                    </a:ext>
                  </a:extLst>
                </a:gridCol>
              </a:tblGrid>
              <a:tr h="182880">
                <a:tc>
                  <a:txBody>
                    <a:bodyPr/>
                    <a:lstStyle/>
                    <a:p>
                      <a:pPr algn="ctr"/>
                      <a:r>
                        <a:rPr lang="en-US" sz="1200" b="1" dirty="0">
                          <a:effectLst/>
                        </a:rPr>
                        <a:t>Chapter</a:t>
                      </a:r>
                      <a:endParaRPr lang="en-US" sz="1200" dirty="0">
                        <a:effectLst/>
                      </a:endParaRPr>
                    </a:p>
                  </a:txBody>
                  <a:tcPr marL="14288" marR="14288" marT="14288" marB="1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effectLst/>
                        </a:rPr>
                        <a:t>Page</a:t>
                      </a:r>
                      <a:endParaRPr lang="en-US" sz="1200" dirty="0">
                        <a:effectLst/>
                      </a:endParaRPr>
                    </a:p>
                  </a:txBody>
                  <a:tcPr marL="14288" marR="14288" marT="14288" marB="1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a:effectLst/>
                        </a:rPr>
                        <a:t>Questions</a:t>
                      </a:r>
                      <a:endParaRPr lang="en-US" sz="1200">
                        <a:effectLst/>
                      </a:endParaRPr>
                    </a:p>
                  </a:txBody>
                  <a:tcPr marL="14288" marR="14288" marT="14288" marB="1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a:effectLst/>
                        </a:rPr>
                        <a:t>Answers on</a:t>
                      </a:r>
                      <a:endParaRPr lang="en-US" sz="1200">
                        <a:effectLst/>
                      </a:endParaRPr>
                    </a:p>
                  </a:txBody>
                  <a:tcPr marL="14288" marR="14288" marT="14288" marB="1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39844228"/>
                  </a:ext>
                </a:extLst>
              </a:tr>
              <a:tr h="182880">
                <a:tc>
                  <a:txBody>
                    <a:bodyPr/>
                    <a:lstStyle/>
                    <a:p>
                      <a:pPr algn="ctr"/>
                      <a:r>
                        <a:rPr lang="en-US">
                          <a:effectLst/>
                        </a:rPr>
                        <a:t>10</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effectLst/>
                        </a:rPr>
                        <a:t>422</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effectLst/>
                        </a:rPr>
                        <a:t>51, 63, 69, 77, 79, 89, 93</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dirty="0">
                          <a:effectLst/>
                        </a:rPr>
                        <a:t>427</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83877354"/>
                  </a:ext>
                </a:extLst>
              </a:tr>
            </a:tbl>
          </a:graphicData>
        </a:graphic>
      </p:graphicFrame>
    </p:spTree>
    <p:extLst>
      <p:ext uri="{BB962C8B-B14F-4D97-AF65-F5344CB8AC3E}">
        <p14:creationId xmlns:p14="http://schemas.microsoft.com/office/powerpoint/2010/main" val="272254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mtClean="0">
                <a:ea typeface="MS PGothic" charset="0"/>
                <a:cs typeface="Times New Roman" charset="0"/>
              </a:rPr>
              <a:t>10.1 Amino Acids—A Second Look</a:t>
            </a:r>
            <a:endParaRPr lang="en-US" dirty="0">
              <a:ea typeface="MS PGothic" charset="0"/>
              <a:cs typeface="Times New Roman" charset="0"/>
            </a:endParaRPr>
          </a:p>
        </p:txBody>
      </p:sp>
      <p:sp>
        <p:nvSpPr>
          <p:cNvPr id="5" name="Content Placeholder 2"/>
          <p:cNvSpPr>
            <a:spLocks noGrp="1"/>
          </p:cNvSpPr>
          <p:nvPr>
            <p:ph idx="4294967295"/>
          </p:nvPr>
        </p:nvSpPr>
        <p:spPr>
          <a:xfrm>
            <a:off x="371474" y="884238"/>
            <a:ext cx="8620125" cy="4647426"/>
          </a:xfrm>
        </p:spPr>
        <p:txBody>
          <a:bodyPr/>
          <a:lstStyle/>
          <a:p>
            <a:pPr>
              <a:spcBef>
                <a:spcPct val="0"/>
              </a:spcBef>
              <a:spcAft>
                <a:spcPts val="600"/>
              </a:spcAft>
            </a:pPr>
            <a:r>
              <a:rPr lang="en-US" sz="2600" dirty="0">
                <a:solidFill>
                  <a:srgbClr val="141413"/>
                </a:solidFill>
                <a:ea typeface="MS PGothic" charset="0"/>
                <a:cs typeface="MS PGothic" charset="0"/>
              </a:rPr>
              <a:t>The R group gives each amino acid its unique identity and characteristics</a:t>
            </a:r>
            <a:r>
              <a:rPr lang="en-US" sz="2600" dirty="0" smtClean="0">
                <a:solidFill>
                  <a:srgbClr val="141413"/>
                </a:solidFill>
                <a:ea typeface="MS PGothic" charset="0"/>
                <a:cs typeface="MS PGothic" charset="0"/>
              </a:rPr>
              <a:t>.</a:t>
            </a:r>
          </a:p>
          <a:p>
            <a:pPr>
              <a:spcBef>
                <a:spcPct val="0"/>
              </a:spcBef>
              <a:spcAft>
                <a:spcPts val="600"/>
              </a:spcAft>
            </a:pPr>
            <a:endParaRPr lang="en-US" sz="2600" dirty="0">
              <a:solidFill>
                <a:srgbClr val="141413"/>
              </a:solidFill>
              <a:ea typeface="MS PGothic" charset="0"/>
              <a:cs typeface="MS PGothic" charset="0"/>
            </a:endParaRPr>
          </a:p>
          <a:p>
            <a:pPr>
              <a:spcBef>
                <a:spcPct val="0"/>
              </a:spcBef>
              <a:spcAft>
                <a:spcPts val="600"/>
              </a:spcAft>
            </a:pPr>
            <a:r>
              <a:rPr lang="en-US" sz="2600" dirty="0">
                <a:solidFill>
                  <a:srgbClr val="141413"/>
                </a:solidFill>
                <a:ea typeface="MS PGothic" charset="0"/>
                <a:cs typeface="MS PGothic" charset="0"/>
              </a:rPr>
              <a:t>Twenty amino acids are found in most proteins</a:t>
            </a:r>
            <a:r>
              <a:rPr lang="en-US" sz="2600" dirty="0" smtClean="0">
                <a:solidFill>
                  <a:srgbClr val="141413"/>
                </a:solidFill>
                <a:ea typeface="MS PGothic" charset="0"/>
                <a:cs typeface="MS PGothic" charset="0"/>
              </a:rPr>
              <a:t>.</a:t>
            </a:r>
            <a:endParaRPr lang="en-US" sz="2200" dirty="0">
              <a:solidFill>
                <a:srgbClr val="141413"/>
              </a:solidFill>
              <a:ea typeface="MS PGothic" charset="0"/>
              <a:cs typeface="MS PGothic" charset="0"/>
            </a:endParaRPr>
          </a:p>
          <a:p>
            <a:pPr lvl="1">
              <a:spcBef>
                <a:spcPct val="0"/>
              </a:spcBef>
              <a:spcAft>
                <a:spcPts val="600"/>
              </a:spcAft>
            </a:pPr>
            <a:r>
              <a:rPr lang="en-US" sz="2200" dirty="0">
                <a:solidFill>
                  <a:srgbClr val="141413"/>
                </a:solidFill>
                <a:ea typeface="MS PGothic" charset="0"/>
                <a:cs typeface="MS PGothic" charset="0"/>
              </a:rPr>
              <a:t>The properties of the functional groups allow them to be classified as nonpolar, polar, acidic, and basic</a:t>
            </a:r>
            <a:r>
              <a:rPr lang="en-US" sz="2200" dirty="0" smtClean="0">
                <a:solidFill>
                  <a:srgbClr val="141413"/>
                </a:solidFill>
                <a:ea typeface="MS PGothic" charset="0"/>
                <a:cs typeface="MS PGothic" charset="0"/>
              </a:rPr>
              <a:t>.</a:t>
            </a:r>
          </a:p>
          <a:p>
            <a:pPr lvl="1">
              <a:spcBef>
                <a:spcPct val="0"/>
              </a:spcBef>
              <a:spcAft>
                <a:spcPts val="600"/>
              </a:spcAft>
            </a:pPr>
            <a:endParaRPr lang="en-US" sz="2200" dirty="0">
              <a:solidFill>
                <a:srgbClr val="141413"/>
              </a:solidFill>
              <a:ea typeface="MS PGothic" charset="0"/>
              <a:cs typeface="MS PGothic" charset="0"/>
            </a:endParaRPr>
          </a:p>
          <a:p>
            <a:pPr>
              <a:spcBef>
                <a:spcPct val="0"/>
              </a:spcBef>
              <a:spcAft>
                <a:spcPts val="600"/>
              </a:spcAft>
            </a:pPr>
            <a:r>
              <a:rPr lang="en-US" sz="2600" dirty="0">
                <a:solidFill>
                  <a:srgbClr val="141413"/>
                </a:solidFill>
                <a:ea typeface="MS PGothic" charset="0"/>
                <a:cs typeface="MS PGothic" charset="0"/>
              </a:rPr>
              <a:t>The 10 amino acids designated with an asterisk (*)</a:t>
            </a:r>
            <a:br>
              <a:rPr lang="en-US" sz="2600" dirty="0">
                <a:solidFill>
                  <a:srgbClr val="141413"/>
                </a:solidFill>
                <a:ea typeface="MS PGothic" charset="0"/>
                <a:cs typeface="MS PGothic" charset="0"/>
              </a:rPr>
            </a:br>
            <a:r>
              <a:rPr lang="en-US" sz="2600" dirty="0">
                <a:solidFill>
                  <a:srgbClr val="141413"/>
                </a:solidFill>
                <a:ea typeface="MS PGothic" charset="0"/>
                <a:cs typeface="MS PGothic" charset="0"/>
              </a:rPr>
              <a:t>are “essential”—they must be obtained in the diet.</a:t>
            </a:r>
          </a:p>
          <a:p>
            <a:pPr lvl="1">
              <a:spcBef>
                <a:spcPct val="0"/>
              </a:spcBef>
              <a:spcAft>
                <a:spcPts val="600"/>
              </a:spcAft>
            </a:pPr>
            <a:r>
              <a:rPr lang="en-US" sz="2200" dirty="0">
                <a:solidFill>
                  <a:srgbClr val="141413"/>
                </a:solidFill>
                <a:ea typeface="MS PGothic" charset="0"/>
                <a:cs typeface="MS PGothic" charset="0"/>
              </a:rPr>
              <a:t>A complete protein meal can be obtained by combining plant foods.</a:t>
            </a:r>
          </a:p>
        </p:txBody>
      </p:sp>
    </p:spTree>
    <p:extLst>
      <p:ext uri="{BB962C8B-B14F-4D97-AF65-F5344CB8AC3E}">
        <p14:creationId xmlns:p14="http://schemas.microsoft.com/office/powerpoint/2010/main" val="24297639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mtClean="0">
                <a:ea typeface="MS PGothic" charset="0"/>
                <a:cs typeface="Times New Roman" charset="0"/>
              </a:rPr>
              <a:t>10.1 Amino Acids—A Second Look</a:t>
            </a:r>
            <a:endParaRPr lang="en-US" dirty="0">
              <a:ea typeface="MS PGothic" charset="0"/>
              <a:cs typeface="Times New Roman" charset="0"/>
            </a:endParaRPr>
          </a:p>
        </p:txBody>
      </p:sp>
      <p:sp>
        <p:nvSpPr>
          <p:cNvPr id="5" name="Content Placeholder 2"/>
          <p:cNvSpPr>
            <a:spLocks noGrp="1"/>
          </p:cNvSpPr>
          <p:nvPr>
            <p:ph idx="4294967295"/>
          </p:nvPr>
        </p:nvSpPr>
        <p:spPr>
          <a:xfrm>
            <a:off x="371474" y="855662"/>
            <a:ext cx="8620125" cy="4893647"/>
          </a:xfrm>
        </p:spPr>
        <p:txBody>
          <a:bodyPr/>
          <a:lstStyle/>
          <a:p>
            <a:pPr>
              <a:spcBef>
                <a:spcPts val="600"/>
              </a:spcBef>
              <a:spcAft>
                <a:spcPts val="600"/>
              </a:spcAft>
              <a:buFontTx/>
              <a:buNone/>
            </a:pPr>
            <a:r>
              <a:rPr lang="en-US" sz="2800" b="1" dirty="0">
                <a:solidFill>
                  <a:srgbClr val="141413"/>
                </a:solidFill>
                <a:ea typeface="MS PGothic" charset="0"/>
                <a:cs typeface="MS PGothic" charset="0"/>
              </a:rPr>
              <a:t>Classification of Amino Acids</a:t>
            </a:r>
            <a:endParaRPr lang="en-US" sz="2800" dirty="0">
              <a:solidFill>
                <a:srgbClr val="141413"/>
              </a:solidFill>
              <a:ea typeface="MS PGothic" charset="0"/>
              <a:cs typeface="MS PGothic" charset="0"/>
            </a:endParaRPr>
          </a:p>
          <a:p>
            <a:pPr>
              <a:spcBef>
                <a:spcPts val="600"/>
              </a:spcBef>
              <a:spcAft>
                <a:spcPts val="600"/>
              </a:spcAft>
            </a:pPr>
            <a:r>
              <a:rPr lang="en-US" sz="2600" dirty="0">
                <a:solidFill>
                  <a:srgbClr val="141413"/>
                </a:solidFill>
                <a:ea typeface="MS PGothic" charset="0"/>
                <a:cs typeface="MS PGothic" charset="0"/>
              </a:rPr>
              <a:t>Amino acids are separated into nonpolar and polar</a:t>
            </a:r>
            <a:r>
              <a:rPr lang="en-US" sz="2600" dirty="0" smtClean="0">
                <a:solidFill>
                  <a:srgbClr val="141413"/>
                </a:solidFill>
                <a:ea typeface="MS PGothic" charset="0"/>
                <a:cs typeface="MS PGothic" charset="0"/>
              </a:rPr>
              <a:t>.</a:t>
            </a:r>
          </a:p>
          <a:p>
            <a:pPr>
              <a:spcBef>
                <a:spcPts val="600"/>
              </a:spcBef>
              <a:spcAft>
                <a:spcPts val="600"/>
              </a:spcAft>
            </a:pPr>
            <a:endParaRPr lang="en-US" sz="2600" dirty="0">
              <a:solidFill>
                <a:srgbClr val="141413"/>
              </a:solidFill>
              <a:ea typeface="MS PGothic" charset="0"/>
              <a:cs typeface="MS PGothic" charset="0"/>
            </a:endParaRPr>
          </a:p>
          <a:p>
            <a:pPr>
              <a:spcBef>
                <a:spcPts val="600"/>
              </a:spcBef>
              <a:spcAft>
                <a:spcPts val="600"/>
              </a:spcAft>
            </a:pPr>
            <a:r>
              <a:rPr lang="en-US" sz="2600" dirty="0" smtClean="0">
                <a:solidFill>
                  <a:srgbClr val="141413"/>
                </a:solidFill>
                <a:ea typeface="MS PGothic" charset="0"/>
                <a:cs typeface="MS PGothic" charset="0"/>
              </a:rPr>
              <a:t>Polar </a:t>
            </a:r>
            <a:r>
              <a:rPr lang="en-US" sz="2600" dirty="0">
                <a:solidFill>
                  <a:srgbClr val="141413"/>
                </a:solidFill>
                <a:ea typeface="MS PGothic" charset="0"/>
                <a:cs typeface="MS PGothic" charset="0"/>
              </a:rPr>
              <a:t>amino acid side chains contain functional groups that create an uneven distribution of electrons in the side chain</a:t>
            </a:r>
            <a:r>
              <a:rPr lang="en-US" sz="2600" dirty="0" smtClean="0">
                <a:solidFill>
                  <a:srgbClr val="141413"/>
                </a:solidFill>
                <a:ea typeface="MS PGothic" charset="0"/>
                <a:cs typeface="MS PGothic" charset="0"/>
              </a:rPr>
              <a:t>.</a:t>
            </a:r>
          </a:p>
          <a:p>
            <a:pPr>
              <a:spcBef>
                <a:spcPts val="600"/>
              </a:spcBef>
              <a:spcAft>
                <a:spcPts val="600"/>
              </a:spcAft>
            </a:pPr>
            <a:endParaRPr lang="en-US" sz="2600" dirty="0">
              <a:solidFill>
                <a:srgbClr val="141413"/>
              </a:solidFill>
              <a:ea typeface="MS PGothic" charset="0"/>
              <a:cs typeface="MS PGothic" charset="0"/>
            </a:endParaRPr>
          </a:p>
          <a:p>
            <a:pPr>
              <a:spcBef>
                <a:spcPts val="600"/>
              </a:spcBef>
              <a:spcAft>
                <a:spcPts val="600"/>
              </a:spcAft>
            </a:pPr>
            <a:r>
              <a:rPr lang="en-US" sz="2600" dirty="0">
                <a:solidFill>
                  <a:srgbClr val="141413"/>
                </a:solidFill>
                <a:ea typeface="MS PGothic" charset="0"/>
                <a:cs typeface="MS PGothic" charset="0"/>
              </a:rPr>
              <a:t>Polar acidic and polar basic amino acids have charged side chains, which allow them to form ion–dipole interactions with water.</a:t>
            </a:r>
          </a:p>
        </p:txBody>
      </p:sp>
    </p:spTree>
    <p:extLst>
      <p:ext uri="{BB962C8B-B14F-4D97-AF65-F5344CB8AC3E}">
        <p14:creationId xmlns:p14="http://schemas.microsoft.com/office/powerpoint/2010/main" val="1496453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0"/>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smtClean="0">
                <a:ea typeface="MS PGothic" charset="0"/>
                <a:cs typeface="Times New Roman" charset="0"/>
              </a:rPr>
              <a:t>10.1 Amino Acids—A Second Look</a:t>
            </a:r>
            <a:endParaRPr lang="en-US" dirty="0">
              <a:ea typeface="MS PGothic" charset="0"/>
              <a:cs typeface="Times New Roman" charset="0"/>
            </a:endParaRPr>
          </a:p>
        </p:txBody>
      </p:sp>
      <p:sp>
        <p:nvSpPr>
          <p:cNvPr id="5" name="Content Placeholder 2"/>
          <p:cNvSpPr>
            <a:spLocks noGrp="1"/>
          </p:cNvSpPr>
          <p:nvPr>
            <p:ph idx="4294967295"/>
          </p:nvPr>
        </p:nvSpPr>
        <p:spPr>
          <a:xfrm>
            <a:off x="371474" y="855662"/>
            <a:ext cx="8543925" cy="4647426"/>
          </a:xfrm>
        </p:spPr>
        <p:txBody>
          <a:bodyPr/>
          <a:lstStyle/>
          <a:p>
            <a:pPr>
              <a:spcBef>
                <a:spcPts val="600"/>
              </a:spcBef>
              <a:spcAft>
                <a:spcPts val="600"/>
              </a:spcAft>
              <a:buFontTx/>
              <a:buNone/>
            </a:pPr>
            <a:r>
              <a:rPr lang="en-US" sz="2800" b="1" dirty="0">
                <a:solidFill>
                  <a:srgbClr val="141413"/>
                </a:solidFill>
                <a:ea typeface="MS PGothic" charset="0"/>
                <a:cs typeface="MS PGothic" charset="0"/>
              </a:rPr>
              <a:t>Abbreviations for Amino Acids</a:t>
            </a:r>
            <a:endParaRPr lang="en-US" sz="2800" dirty="0">
              <a:solidFill>
                <a:srgbClr val="141413"/>
              </a:solidFill>
              <a:ea typeface="MS PGothic" charset="0"/>
              <a:cs typeface="MS PGothic" charset="0"/>
            </a:endParaRPr>
          </a:p>
          <a:p>
            <a:pPr>
              <a:spcBef>
                <a:spcPts val="600"/>
              </a:spcBef>
              <a:spcAft>
                <a:spcPts val="600"/>
              </a:spcAft>
            </a:pPr>
            <a:r>
              <a:rPr lang="en-US" sz="2600" dirty="0">
                <a:solidFill>
                  <a:srgbClr val="141413"/>
                </a:solidFill>
                <a:ea typeface="MS PGothic" charset="0"/>
                <a:cs typeface="MS PGothic" charset="0"/>
              </a:rPr>
              <a:t>Amino acids represent the vocabulary of proteins.</a:t>
            </a:r>
          </a:p>
          <a:p>
            <a:pPr lvl="1">
              <a:spcBef>
                <a:spcPts val="600"/>
              </a:spcBef>
              <a:spcAft>
                <a:spcPts val="600"/>
              </a:spcAft>
            </a:pPr>
            <a:r>
              <a:rPr lang="en-US" sz="2200" dirty="0">
                <a:solidFill>
                  <a:srgbClr val="141413"/>
                </a:solidFill>
                <a:ea typeface="MS PGothic" charset="0"/>
                <a:cs typeface="MS PGothic" charset="0"/>
              </a:rPr>
              <a:t>Amino acids have both three-letter and one-letter abbreviations.</a:t>
            </a:r>
          </a:p>
          <a:p>
            <a:pPr lvl="1">
              <a:spcBef>
                <a:spcPts val="600"/>
              </a:spcBef>
              <a:spcAft>
                <a:spcPts val="600"/>
              </a:spcAft>
            </a:pPr>
            <a:r>
              <a:rPr lang="en-US" sz="2200" dirty="0">
                <a:solidFill>
                  <a:srgbClr val="141413"/>
                </a:solidFill>
                <a:ea typeface="MS PGothic" charset="0"/>
                <a:cs typeface="MS PGothic" charset="0"/>
              </a:rPr>
              <a:t>Of the 20, 11 abbreviations start with the first letter of the name.</a:t>
            </a:r>
          </a:p>
          <a:p>
            <a:pPr lvl="1">
              <a:spcBef>
                <a:spcPts val="600"/>
              </a:spcBef>
              <a:spcAft>
                <a:spcPts val="600"/>
              </a:spcAft>
            </a:pPr>
            <a:r>
              <a:rPr lang="en-US" sz="2200" dirty="0">
                <a:solidFill>
                  <a:srgbClr val="141413"/>
                </a:solidFill>
                <a:ea typeface="MS PGothic" charset="0"/>
                <a:cs typeface="MS PGothic" charset="0"/>
              </a:rPr>
              <a:t>The remaining nine amino acids have abbreviations that start with different letters.</a:t>
            </a:r>
          </a:p>
          <a:p>
            <a:pPr>
              <a:spcBef>
                <a:spcPts val="600"/>
              </a:spcBef>
              <a:spcAft>
                <a:spcPts val="600"/>
              </a:spcAft>
            </a:pPr>
            <a:r>
              <a:rPr lang="en-US" sz="2600" dirty="0">
                <a:solidFill>
                  <a:srgbClr val="141413"/>
                </a:solidFill>
                <a:ea typeface="MS PGothic" charset="0"/>
                <a:cs typeface="MS PGothic" charset="0"/>
              </a:rPr>
              <a:t>Table 10.2 provides information about the origins of the abbreviations.</a:t>
            </a:r>
          </a:p>
        </p:txBody>
      </p:sp>
    </p:spTree>
    <p:extLst>
      <p:ext uri="{BB962C8B-B14F-4D97-AF65-F5344CB8AC3E}">
        <p14:creationId xmlns:p14="http://schemas.microsoft.com/office/powerpoint/2010/main" val="2637448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gray">
          <a:xfrm>
            <a:off x="76200" y="6602413"/>
            <a:ext cx="5399088" cy="179387"/>
          </a:xfrm>
          <a:prstGeom prst="rect">
            <a:avLst/>
          </a:prstGeom>
          <a:noFill/>
          <a:ln>
            <a:noFill/>
          </a:ln>
          <a:effectLst/>
          <a:extLst/>
        </p:spPr>
        <p:txBody>
          <a:bodyPr lIns="0" tIns="0" rIns="0" bIns="0"/>
          <a:lstStyle/>
          <a:p>
            <a:pPr eaLnBrk="1" hangingPunct="1"/>
            <a:r>
              <a:rPr lang="en-GB" sz="1000" dirty="0">
                <a:latin typeface="Arial" charset="0"/>
                <a:cs typeface="Arial" charset="0"/>
              </a:rPr>
              <a:t>© </a:t>
            </a:r>
            <a:r>
              <a:rPr lang="en-GB" sz="1000" dirty="0" smtClean="0">
                <a:latin typeface="Arial" charset="0"/>
                <a:cs typeface="Arial" charset="0"/>
              </a:rPr>
              <a:t>2017 </a:t>
            </a:r>
            <a:r>
              <a:rPr lang="en-GB" sz="1000" dirty="0">
                <a:latin typeface="Arial" charset="0"/>
                <a:cs typeface="Arial" charset="0"/>
              </a:rPr>
              <a:t>Pearson Education, Inc.</a:t>
            </a:r>
          </a:p>
        </p:txBody>
      </p:sp>
      <p:sp>
        <p:nvSpPr>
          <p:cNvPr id="2" name="Title 1"/>
          <p:cNvSpPr>
            <a:spLocks noGrp="1"/>
          </p:cNvSpPr>
          <p:nvPr>
            <p:ph type="title"/>
          </p:nvPr>
        </p:nvSpPr>
        <p:spPr/>
        <p:txBody>
          <a:bodyPr/>
          <a:lstStyle/>
          <a:p>
            <a:r>
              <a:rPr lang="en-US" dirty="0" smtClean="0"/>
              <a:t>Outline</a:t>
            </a:r>
            <a:endParaRPr lang="en-US" dirty="0"/>
          </a:p>
        </p:txBody>
      </p:sp>
      <p:sp>
        <p:nvSpPr>
          <p:cNvPr id="4" name="Title 1"/>
          <p:cNvSpPr txBox="1">
            <a:spLocks/>
          </p:cNvSpPr>
          <p:nvPr/>
        </p:nvSpPr>
        <p:spPr bwMode="auto">
          <a:xfrm>
            <a:off x="0" y="-879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ＭＳ Ｐゴシック" charset="0"/>
                <a:cs typeface="+mj-cs"/>
              </a:defRPr>
            </a:lvl1pPr>
            <a:lvl2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2pPr>
            <a:lvl3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3pPr>
            <a:lvl4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4pPr>
            <a:lvl5pPr algn="l" rtl="0" eaLnBrk="0" fontAlgn="base" hangingPunct="0">
              <a:spcBef>
                <a:spcPct val="50000"/>
              </a:spcBef>
              <a:spcAft>
                <a:spcPct val="0"/>
              </a:spcAft>
              <a:defRPr sz="3200" b="1">
                <a:solidFill>
                  <a:schemeClr val="bg1"/>
                </a:solidFill>
                <a:latin typeface="Arial" charset="0"/>
                <a:ea typeface="ＭＳ Ｐゴシック" charset="0"/>
                <a:cs typeface="Times New Roman" charset="0"/>
              </a:defRPr>
            </a:lvl5pPr>
            <a:lvl6pPr marL="457200"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400"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600"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800"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smtClean="0">
                <a:ea typeface="MS PGothic" charset="0"/>
                <a:cs typeface="Times New Roman" charset="0"/>
              </a:rPr>
              <a:t>10.1 Amino Acids—A Second Look</a:t>
            </a:r>
            <a:endParaRPr lang="en-US" dirty="0">
              <a:ea typeface="MS PGothic" charset="0"/>
              <a:cs typeface="Times New Roman" charset="0"/>
            </a:endParaRPr>
          </a:p>
        </p:txBody>
      </p:sp>
      <p:pic>
        <p:nvPicPr>
          <p:cNvPr id="3" name="Picture 2" descr="10_02_Table.jpg"/>
          <p:cNvPicPr>
            <a:picLocks noChangeAspect="1"/>
          </p:cNvPicPr>
          <p:nvPr/>
        </p:nvPicPr>
        <p:blipFill rotWithShape="1">
          <a:blip r:embed="rId3">
            <a:extLst>
              <a:ext uri="{28A0092B-C50C-407E-A947-70E740481C1C}">
                <a14:useLocalDpi xmlns:a14="http://schemas.microsoft.com/office/drawing/2010/main" val="0"/>
              </a:ext>
            </a:extLst>
          </a:blip>
          <a:srcRect b="2950"/>
          <a:stretch/>
        </p:blipFill>
        <p:spPr>
          <a:xfrm>
            <a:off x="1676400" y="1524000"/>
            <a:ext cx="6015578" cy="4953000"/>
          </a:xfrm>
          <a:prstGeom prst="rect">
            <a:avLst/>
          </a:prstGeom>
        </p:spPr>
      </p:pic>
      <p:sp>
        <p:nvSpPr>
          <p:cNvPr id="5" name="TextBox 4"/>
          <p:cNvSpPr txBox="1"/>
          <p:nvPr/>
        </p:nvSpPr>
        <p:spPr>
          <a:xfrm>
            <a:off x="3470961" y="931060"/>
            <a:ext cx="2202078" cy="461665"/>
          </a:xfrm>
          <a:prstGeom prst="rect">
            <a:avLst/>
          </a:prstGeom>
          <a:noFill/>
        </p:spPr>
        <p:txBody>
          <a:bodyPr wrap="none" rtlCol="0">
            <a:spAutoFit/>
          </a:bodyPr>
          <a:lstStyle/>
          <a:p>
            <a:r>
              <a:rPr lang="en-US" dirty="0" smtClean="0"/>
              <a:t>Don’t memorize</a:t>
            </a:r>
            <a:endParaRPr lang="en-US" dirty="0"/>
          </a:p>
        </p:txBody>
      </p:sp>
    </p:spTree>
    <p:extLst>
      <p:ext uri="{BB962C8B-B14F-4D97-AF65-F5344CB8AC3E}">
        <p14:creationId xmlns:p14="http://schemas.microsoft.com/office/powerpoint/2010/main" val="2170616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Times New Roman"/>
        <a:cs typeface="Times New Roman"/>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19472</TotalTime>
  <Words>2887</Words>
  <Application>Microsoft Office PowerPoint</Application>
  <PresentationFormat>On-screen Show (4:3)</PresentationFormat>
  <Paragraphs>438</Paragraphs>
  <Slides>58</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MS PGothic</vt:lpstr>
      <vt:lpstr>MS PGothic</vt:lpstr>
      <vt:lpstr>Arial</vt:lpstr>
      <vt:lpstr>Calibri</vt:lpstr>
      <vt:lpstr>Geneva</vt:lpstr>
      <vt:lpstr>Symbol</vt:lpstr>
      <vt:lpstr>Times</vt:lpstr>
      <vt:lpstr>Times New Roman</vt:lpstr>
      <vt:lpstr>Verdana</vt:lpstr>
      <vt:lpstr>ヒラギノ角ゴ ProN W3</vt:lpstr>
      <vt:lpstr>HA5Lect_template</vt:lpstr>
      <vt:lpstr>PowerPoint Presentation</vt:lpstr>
      <vt:lpstr>Announcements</vt:lpstr>
      <vt:lpstr>Outline</vt:lpstr>
      <vt:lpstr>Outline</vt:lpstr>
      <vt:lpstr>Outline</vt:lpstr>
      <vt:lpstr>Outline</vt:lpstr>
      <vt:lpstr>Outline</vt:lpstr>
      <vt:lpstr>Outline</vt:lpstr>
      <vt:lpstr>Outline</vt:lpstr>
      <vt:lpstr>Outline</vt:lpstr>
      <vt:lpstr>Outline</vt:lpstr>
      <vt:lpstr>Outline</vt:lpstr>
      <vt:lpstr>Outline</vt:lpstr>
      <vt:lpstr>Outline</vt:lpstr>
      <vt:lpstr>Learning Check</vt:lpstr>
      <vt:lpstr>Learning Check</vt:lpstr>
      <vt:lpstr>Outline</vt:lpstr>
      <vt:lpstr>Outline</vt:lpstr>
      <vt:lpstr>Outline</vt:lpstr>
      <vt:lpstr>PowerPoint Presentation</vt:lpstr>
      <vt:lpstr>Outline</vt:lpstr>
      <vt:lpstr>Outline</vt:lpstr>
      <vt:lpstr>Outline</vt:lpstr>
      <vt:lpstr>Outline</vt:lpstr>
      <vt:lpstr>Outline</vt:lpstr>
      <vt:lpstr>Outline</vt:lpstr>
      <vt:lpstr>Outline</vt:lpstr>
      <vt:lpstr>Outline</vt:lpstr>
      <vt:lpstr>Outline</vt:lpstr>
      <vt:lpstr>Learning Check</vt:lpstr>
      <vt:lpstr>Outline</vt:lpstr>
      <vt:lpstr>Outline</vt:lpstr>
      <vt:lpstr>Outline</vt:lpstr>
      <vt:lpstr>Outline</vt:lpstr>
      <vt:lpstr>Outline</vt:lpstr>
      <vt:lpstr>Outline</vt:lpstr>
      <vt:lpstr>Outline</vt:lpstr>
      <vt:lpstr>Outline</vt:lpstr>
      <vt:lpstr>Outline</vt:lpstr>
      <vt:lpstr>Learning Check</vt:lpstr>
      <vt:lpstr>Outline</vt:lpstr>
      <vt:lpstr>Outline</vt:lpstr>
      <vt:lpstr>Learning Check</vt:lpstr>
      <vt:lpstr>Outline</vt:lpstr>
      <vt:lpstr>Outline</vt:lpstr>
      <vt:lpstr>Outline</vt:lpstr>
      <vt:lpstr>Outline</vt:lpstr>
      <vt:lpstr>Outline</vt:lpstr>
      <vt:lpstr>Outline</vt:lpstr>
      <vt:lpstr>Outline</vt:lpstr>
      <vt:lpstr>Outline</vt:lpstr>
      <vt:lpstr>Learning Check</vt:lpstr>
      <vt:lpstr>Learning Check</vt:lpstr>
      <vt:lpstr>PowerPoint Presentation</vt:lpstr>
      <vt:lpstr>Outline</vt:lpstr>
      <vt:lpstr>Outline</vt:lpstr>
      <vt:lpstr>Outline</vt:lpstr>
      <vt:lpstr>Additional Practice Problems and Videos </vt:lpstr>
    </vt:vector>
  </TitlesOfParts>
  <Company>뿿ˤʤ㏘뿿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Hannah Cronk</cp:lastModifiedBy>
  <cp:revision>204</cp:revision>
  <dcterms:created xsi:type="dcterms:W3CDTF">2013-01-28T14:28:58Z</dcterms:created>
  <dcterms:modified xsi:type="dcterms:W3CDTF">2019-12-04T17:57:06Z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